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3"/>
  </p:notesMasterIdLst>
  <p:sldIdLst>
    <p:sldId id="285" r:id="rId2"/>
    <p:sldId id="368" r:id="rId3"/>
    <p:sldId id="2600" r:id="rId4"/>
    <p:sldId id="2589" r:id="rId5"/>
    <p:sldId id="2590" r:id="rId6"/>
    <p:sldId id="2591" r:id="rId7"/>
    <p:sldId id="2594" r:id="rId8"/>
    <p:sldId id="2596" r:id="rId9"/>
    <p:sldId id="476" r:id="rId10"/>
    <p:sldId id="1063" r:id="rId11"/>
    <p:sldId id="2562" r:id="rId12"/>
    <p:sldId id="2563" r:id="rId13"/>
    <p:sldId id="2565" r:id="rId14"/>
    <p:sldId id="2601" r:id="rId15"/>
    <p:sldId id="2595" r:id="rId16"/>
    <p:sldId id="2599" r:id="rId17"/>
    <p:sldId id="458" r:id="rId18"/>
    <p:sldId id="459" r:id="rId19"/>
    <p:sldId id="460" r:id="rId20"/>
    <p:sldId id="456" r:id="rId21"/>
    <p:sldId id="457" r:id="rId22"/>
    <p:sldId id="461" r:id="rId23"/>
    <p:sldId id="462" r:id="rId24"/>
    <p:sldId id="463" r:id="rId25"/>
    <p:sldId id="464" r:id="rId26"/>
    <p:sldId id="2597" r:id="rId27"/>
    <p:sldId id="401" r:id="rId28"/>
    <p:sldId id="403" r:id="rId29"/>
    <p:sldId id="404" r:id="rId30"/>
    <p:sldId id="375" r:id="rId31"/>
    <p:sldId id="376" r:id="rId32"/>
    <p:sldId id="405" r:id="rId33"/>
    <p:sldId id="377" r:id="rId34"/>
    <p:sldId id="378" r:id="rId35"/>
    <p:sldId id="381" r:id="rId36"/>
    <p:sldId id="394" r:id="rId37"/>
    <p:sldId id="387" r:id="rId38"/>
    <p:sldId id="388" r:id="rId39"/>
    <p:sldId id="389" r:id="rId40"/>
    <p:sldId id="391" r:id="rId41"/>
    <p:sldId id="393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ateek Mittal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46"/>
    <p:restoredTop sz="94686"/>
  </p:normalViewPr>
  <p:slideViewPr>
    <p:cSldViewPr snapToGrid="0" snapToObjects="1">
      <p:cViewPr varScale="1">
        <p:scale>
          <a:sx n="137" d="100"/>
          <a:sy n="137" d="100"/>
        </p:scale>
        <p:origin x="19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06T01:27:44.785" idx="1">
    <p:pos x="6000" y="0"/>
    <p:text>Should we ack Vitaly somewhere, since he suggested some of these approaches?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72FB4-D3E2-AE43-B634-FEEAFFC420FD}" type="datetimeFigureOut">
              <a:rPr lang="en-US" smtClean="0"/>
              <a:t>10/5/20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A0969-AB06-8F45-A6FC-715D576488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878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5c746a26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5c746a26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2269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>
            <a:extLst>
              <a:ext uri="{FF2B5EF4-FFF2-40B4-BE49-F238E27FC236}">
                <a16:creationId xmlns:a16="http://schemas.microsoft.com/office/drawing/2014/main" id="{DAD45B4C-6127-D742-99DE-934FBCAE92A0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D26C139-D727-FF40-BA5F-B26E957DFC53}" type="slidenum"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37E56FE6-68D9-1B45-8BD9-70339E55DC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704850"/>
            <a:ext cx="6254750" cy="3519488"/>
          </a:xfrm>
          <a:ln/>
        </p:spPr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1A14CA61-88A7-2E47-9DC1-E156178A92B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  <a:ea typeface="宋体" panose="02010600030101010101" pitchFamily="2" charset="-122"/>
              </a:rPr>
              <a:t>XXX Fix This XXX</a:t>
            </a:r>
          </a:p>
        </p:txBody>
      </p:sp>
    </p:spTree>
    <p:extLst>
      <p:ext uri="{BB962C8B-B14F-4D97-AF65-F5344CB8AC3E}">
        <p14:creationId xmlns:p14="http://schemas.microsoft.com/office/powerpoint/2010/main" val="326853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>
            <a:extLst>
              <a:ext uri="{FF2B5EF4-FFF2-40B4-BE49-F238E27FC236}">
                <a16:creationId xmlns:a16="http://schemas.microsoft.com/office/drawing/2014/main" id="{904D352F-14F7-2645-BD33-FFE17E54DE9D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AABBEA2-81B6-DD49-ADC8-C74427F32A99}" type="slidenum"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US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D2943457-92EF-CD4E-82FB-60C06897AE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704850"/>
            <a:ext cx="6254750" cy="3519488"/>
          </a:xfrm>
          <a:ln/>
        </p:spPr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71C380EA-F018-8C4B-A328-B448D090140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5691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5c746a26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65c746a26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2864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6" name="Shape 4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Our pipeline works, but what if we want to make the representation even smaller?</a:t>
            </a:r>
          </a:p>
          <a:p>
            <a:endParaRPr/>
          </a:p>
          <a:p>
            <a:r>
              <a:t>Faster training</a:t>
            </a:r>
          </a:p>
          <a:p>
            <a:r>
              <a:t>Faster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956946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>
            <a:extLst>
              <a:ext uri="{FF2B5EF4-FFF2-40B4-BE49-F238E27FC236}">
                <a16:creationId xmlns:a16="http://schemas.microsoft.com/office/drawing/2014/main" id="{003E77B2-10A9-C540-989A-8E8F1CB25F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704850"/>
            <a:ext cx="6254750" cy="3519488"/>
          </a:xfrm>
          <a:ln/>
        </p:spPr>
      </p:sp>
      <p:sp>
        <p:nvSpPr>
          <p:cNvPr id="27650" name="Notes Placeholder 2">
            <a:extLst>
              <a:ext uri="{FF2B5EF4-FFF2-40B4-BE49-F238E27FC236}">
                <a16:creationId xmlns:a16="http://schemas.microsoft.com/office/drawing/2014/main" id="{D97812F1-AD25-CF48-B71A-E25F044F2F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7651" name="Slide Number Placeholder 3">
            <a:extLst>
              <a:ext uri="{FF2B5EF4-FFF2-40B4-BE49-F238E27FC236}">
                <a16:creationId xmlns:a16="http://schemas.microsoft.com/office/drawing/2014/main" id="{3960C044-2928-6842-AA1F-63111AA6FD5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F77BDB3-EB0E-8546-8FBA-424C44FFF274}" type="slidenum"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54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E33DBA17-8B62-3249-8AE1-6FFEF4685B18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D087EF30-F40B-344C-80CE-5439974A9B87}" type="slidenum"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9699" name="Text Box 2">
            <a:extLst>
              <a:ext uri="{FF2B5EF4-FFF2-40B4-BE49-F238E27FC236}">
                <a16:creationId xmlns:a16="http://schemas.microsoft.com/office/drawing/2014/main" id="{BDCC2D30-8DA4-794E-A893-CE9B64E4F4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3375" y="714375"/>
            <a:ext cx="6251575" cy="3517900"/>
          </a:xfrm>
          <a:ln/>
        </p:spPr>
      </p:sp>
      <p:sp>
        <p:nvSpPr>
          <p:cNvPr id="29700" name="Text Box 3">
            <a:extLst>
              <a:ext uri="{FF2B5EF4-FFF2-40B4-BE49-F238E27FC236}">
                <a16:creationId xmlns:a16="http://schemas.microsoft.com/office/drawing/2014/main" id="{97215B72-9402-0C4E-ABC8-BFD56C05983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92150" y="4457700"/>
            <a:ext cx="5535613" cy="4143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8266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>
            <a:extLst>
              <a:ext uri="{FF2B5EF4-FFF2-40B4-BE49-F238E27FC236}">
                <a16:creationId xmlns:a16="http://schemas.microsoft.com/office/drawing/2014/main" id="{032A6E17-002C-7046-A507-C0E6A179B572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84D92B9-B0E2-C042-A864-729DD49067A3}" type="slidenum"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1D90499E-E0C3-D54A-9798-EC0CDBEF59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704850"/>
            <a:ext cx="6254750" cy="3519488"/>
          </a:xfrm>
          <a:ln/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ABD36A54-F09E-A749-B92A-D988DDF1D7D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5609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>
            <a:extLst>
              <a:ext uri="{FF2B5EF4-FFF2-40B4-BE49-F238E27FC236}">
                <a16:creationId xmlns:a16="http://schemas.microsoft.com/office/drawing/2014/main" id="{1EE4F6C7-DF94-2940-904D-3268ADCC69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704850"/>
            <a:ext cx="6254750" cy="3519488"/>
          </a:xfrm>
          <a:ln/>
        </p:spPr>
      </p:sp>
      <p:sp>
        <p:nvSpPr>
          <p:cNvPr id="33794" name="Notes Placeholder 2">
            <a:extLst>
              <a:ext uri="{FF2B5EF4-FFF2-40B4-BE49-F238E27FC236}">
                <a16:creationId xmlns:a16="http://schemas.microsoft.com/office/drawing/2014/main" id="{10AFC36B-D5F9-C04B-9C6F-D31F9E023E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795" name="Slide Number Placeholder 3">
            <a:extLst>
              <a:ext uri="{FF2B5EF4-FFF2-40B4-BE49-F238E27FC236}">
                <a16:creationId xmlns:a16="http://schemas.microsoft.com/office/drawing/2014/main" id="{6807B064-08D3-A64D-93FD-F6057E4108B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F27DAEC-1E82-CA46-BE35-779F5FB844AB}" type="slidenum"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448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>
            <a:extLst>
              <a:ext uri="{FF2B5EF4-FFF2-40B4-BE49-F238E27FC236}">
                <a16:creationId xmlns:a16="http://schemas.microsoft.com/office/drawing/2014/main" id="{171B7294-D1D0-034D-8EBB-DCBF79D9D1D6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D177E049-EBD8-6B4E-A8DA-24AB8CAE9363}" type="slidenum"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878E8674-8798-7F45-8822-33025E97A1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704850"/>
            <a:ext cx="6254750" cy="3519488"/>
          </a:xfrm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DF668843-42C9-6642-98B2-BFBA2AF5144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7041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>
            <a:extLst>
              <a:ext uri="{FF2B5EF4-FFF2-40B4-BE49-F238E27FC236}">
                <a16:creationId xmlns:a16="http://schemas.microsoft.com/office/drawing/2014/main" id="{A4F7215E-3327-FA43-A3F7-CC23088E7FB0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2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303FE10-EC7F-F04D-A4CF-E5D8767B21F6}" type="slidenum">
              <a:rPr lang="en-US" altLang="en-US" sz="1800">
                <a:solidFill>
                  <a:schemeClr val="tx1"/>
                </a:solidFill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EFAF093B-B55F-5146-A6F0-9E8C585739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1788" y="704850"/>
            <a:ext cx="6254750" cy="3519488"/>
          </a:xfrm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77896204-10AB-1E4C-A74A-B73FEA351CE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7808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226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474A38-ED30-0D4F-A52D-63AB03838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8784" y="0"/>
            <a:ext cx="4013215" cy="6007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492368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72390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447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3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638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63D02-5D68-2446-BED9-278D18189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A08036-1B1E-5E42-8B9A-E37942779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A8945-93FC-CD4D-85EF-05021FBA20E6}" type="datetimeFigureOut">
              <a:rPr lang="en-US" smtClean="0"/>
              <a:t>10/5/20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E26A52-DAA8-9C48-A3A0-D2054EC34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BD854F-03E4-DE46-8F59-BE835B91C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A6054-60FB-8048-98AD-326CDDBBD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0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85B9CD-4A62-3F4D-AD12-EDA3029F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A8945-93FC-CD4D-85EF-05021FBA20E6}" type="datetimeFigureOut">
              <a:rPr lang="en-US" smtClean="0"/>
              <a:t>10/5/20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B70D28-17B4-484F-B9CF-8FB2A7D9F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56DA1-CF47-554F-AA8D-FC1CAB4B2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A6054-60FB-8048-98AD-326CDDBBD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16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" r="23431"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8537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463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21CAA-EB70-A54F-A7B2-53DD39363DCF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1F6EB-908C-494B-8ED8-132FA6EC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82D6-7EA9-5B4D-9D85-9E499C28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657"/>
            <a:ext cx="10515600" cy="41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947A0-B994-684B-9069-CB659E42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5925-9301-F84B-928D-FA6618766EA2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83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  <p:sldLayoutId id="2147483666" r:id="rId5"/>
    <p:sldLayoutId id="2147483667" r:id="rId6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emf"/><Relationship Id="rId9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EE89C89-777F-7041-8A97-0E30E8C96679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8362422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Machine Learning </a:t>
            </a:r>
            <a:b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for Cybersecurity</a:t>
            </a:r>
          </a:p>
          <a:p>
            <a:pPr marL="9144" algn="l">
              <a:lnSpc>
                <a:spcPct val="100000"/>
              </a:lnSpc>
            </a:pPr>
            <a:r>
              <a:rPr lang="en-US" sz="3200" b="0" i="0" dirty="0">
                <a:latin typeface="Arial" panose="020B0604020202020204" pitchFamily="34" charset="0"/>
                <a:cs typeface="Arial" panose="020B0604020202020204" pitchFamily="34" charset="0"/>
              </a:rPr>
              <a:t>Module 2: Applications to Networking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University of Chicago</a:t>
            </a:r>
            <a:endParaRPr lang="en-US" sz="2200" b="1" i="0" kern="1200" dirty="0">
              <a:solidFill>
                <a:schemeClr val="accent1"/>
              </a:solidFill>
              <a:latin typeface="Adobe Garamond Pro" panose="02020502060506020403" pitchFamily="18" charset="77"/>
              <a:ea typeface="+mn-ea"/>
              <a:cs typeface="Gotham Bold" pitchFamily="2" charset="0"/>
            </a:endParaRPr>
          </a:p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1800" b="0" i="0" kern="1200" dirty="0">
                <a:solidFill>
                  <a:schemeClr val="accent1"/>
                </a:solidFill>
                <a:latin typeface="Adobe Garamond Pro" panose="02020502060506020403" pitchFamily="18" charset="77"/>
                <a:ea typeface="+mn-ea"/>
                <a:cs typeface="Gotham Bold" pitchFamily="2" charset="0"/>
              </a:rPr>
              <a:t>Fall 2020</a:t>
            </a:r>
          </a:p>
        </p:txBody>
      </p:sp>
    </p:spTree>
    <p:extLst>
      <p:ext uri="{BB962C8B-B14F-4D97-AF65-F5344CB8AC3E}">
        <p14:creationId xmlns:p14="http://schemas.microsoft.com/office/powerpoint/2010/main" val="3414363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CE0DE2-6E49-A948-B493-A4EE4FD94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50850"/>
            <a:ext cx="9783417" cy="523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237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Modeling: Data Representation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85" name="Google Shape;185;p22"/>
          <p:cNvSpPr txBox="1">
            <a:spLocks noGrp="1"/>
          </p:cNvSpPr>
          <p:nvPr>
            <p:ph idx="1"/>
          </p:nvPr>
        </p:nvSpPr>
        <p:spPr>
          <a:xfrm>
            <a:off x="550200" y="1199331"/>
            <a:ext cx="11272200" cy="5658669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 marL="674988" indent="-423323"/>
            <a:r>
              <a:rPr lang="en" sz="2000" dirty="0"/>
              <a:t>We aim for general representations, with </a:t>
            </a:r>
            <a:r>
              <a:rPr lang="en" sz="2000" b="1" dirty="0">
                <a:solidFill>
                  <a:srgbClr val="C00000"/>
                </a:solidFill>
              </a:rPr>
              <a:t>consideration of cost/complexity </a:t>
            </a:r>
            <a:r>
              <a:rPr lang="en" sz="2000" dirty="0"/>
              <a:t>as part of the optimization.</a:t>
            </a:r>
          </a:p>
          <a:p>
            <a:pPr marL="609585" indent="-457189"/>
            <a:r>
              <a:rPr lang="en" sz="2400" dirty="0"/>
              <a:t>Many </a:t>
            </a:r>
            <a:r>
              <a:rPr lang="en" sz="2400" b="1" dirty="0">
                <a:solidFill>
                  <a:srgbClr val="C00000"/>
                </a:solidFill>
              </a:rPr>
              <a:t>challenges</a:t>
            </a:r>
            <a:r>
              <a:rPr lang="en" sz="2400" dirty="0"/>
              <a:t> for representing the data</a:t>
            </a:r>
            <a:endParaRPr sz="2400" dirty="0"/>
          </a:p>
          <a:p>
            <a:pPr marL="1219170" lvl="1" indent="-423323">
              <a:spcBef>
                <a:spcPts val="0"/>
              </a:spcBef>
            </a:pPr>
            <a:r>
              <a:rPr lang="en" sz="1800" dirty="0"/>
              <a:t>Scale (constantly generated)</a:t>
            </a:r>
          </a:p>
          <a:p>
            <a:pPr marL="1219170" lvl="1" indent="-423323">
              <a:spcBef>
                <a:spcPts val="0"/>
              </a:spcBef>
            </a:pPr>
            <a:r>
              <a:rPr lang="en" sz="1800" dirty="0"/>
              <a:t>Sequential dependencies (handshakes, parameter negotiation)</a:t>
            </a:r>
            <a:endParaRPr sz="1800" dirty="0"/>
          </a:p>
          <a:p>
            <a:pPr marL="1219170" lvl="1" indent="-423323">
              <a:spcBef>
                <a:spcPts val="0"/>
              </a:spcBef>
            </a:pPr>
            <a:r>
              <a:rPr lang="en-US" sz="1800" dirty="0"/>
              <a:t>Non-uniform timeseries (network traffic is “</a:t>
            </a:r>
            <a:r>
              <a:rPr lang="en-US" sz="1800" dirty="0" err="1"/>
              <a:t>bursty</a:t>
            </a:r>
            <a:r>
              <a:rPr lang="en-US" sz="1800" dirty="0"/>
              <a:t>”)</a:t>
            </a:r>
          </a:p>
          <a:p>
            <a:pPr marL="1219170" lvl="1" indent="-423323">
              <a:spcBef>
                <a:spcPts val="0"/>
              </a:spcBef>
            </a:pPr>
            <a:r>
              <a:rPr lang="en" sz="1800" dirty="0"/>
              <a:t>Cross-flow dependencies (applications don’t use one flow)</a:t>
            </a:r>
            <a:endParaRPr sz="1800" dirty="0"/>
          </a:p>
          <a:p>
            <a:pPr marL="609585" indent="-457189"/>
            <a:r>
              <a:rPr lang="en" sz="2400" dirty="0"/>
              <a:t>Many </a:t>
            </a:r>
            <a:r>
              <a:rPr lang="en" sz="2400" b="1" dirty="0">
                <a:solidFill>
                  <a:srgbClr val="C00000"/>
                </a:solidFill>
              </a:rPr>
              <a:t>choices</a:t>
            </a:r>
            <a:r>
              <a:rPr lang="en" sz="2400" dirty="0"/>
              <a:t> for representing traffic data, with different </a:t>
            </a:r>
            <a:r>
              <a:rPr lang="en" sz="2400" b="1" dirty="0">
                <a:solidFill>
                  <a:srgbClr val="C00000"/>
                </a:solidFill>
              </a:rPr>
              <a:t>costs</a:t>
            </a:r>
            <a:r>
              <a:rPr lang="en" sz="2400" b="1" dirty="0"/>
              <a:t>.</a:t>
            </a:r>
            <a:endParaRPr lang="en" sz="2400" dirty="0"/>
          </a:p>
          <a:p>
            <a:pPr marL="1219170" lvl="1" indent="-423323">
              <a:spcBef>
                <a:spcPts val="0"/>
              </a:spcBef>
            </a:pPr>
            <a:r>
              <a:rPr lang="en-US" sz="1800" b="1" dirty="0">
                <a:solidFill>
                  <a:srgbClr val="C00000"/>
                </a:solidFill>
              </a:rPr>
              <a:t>Packet: </a:t>
            </a:r>
            <a:r>
              <a:rPr lang="en-US" sz="1800" dirty="0">
                <a:solidFill>
                  <a:srgbClr val="C00000"/>
                </a:solidFill>
              </a:rPr>
              <a:t>Each packet is raw input to the model.</a:t>
            </a:r>
            <a:endParaRPr lang="en-US" sz="1800" b="1" dirty="0">
              <a:solidFill>
                <a:srgbClr val="C00000"/>
              </a:solidFill>
            </a:endParaRPr>
          </a:p>
          <a:p>
            <a:pPr marL="1219170" lvl="1" indent="-423323">
              <a:spcBef>
                <a:spcPts val="0"/>
              </a:spcBef>
            </a:pPr>
            <a:r>
              <a:rPr lang="en" sz="1800" b="1" dirty="0"/>
              <a:t>Event:</a:t>
            </a:r>
            <a:r>
              <a:rPr lang="en" sz="1800" dirty="0"/>
              <a:t> Each “traffic event” is a data point (e.g., spike in traffic). (Could also sub-select on only anomalous events, such as deviation from moving average.)</a:t>
            </a:r>
            <a:endParaRPr sz="1800" dirty="0"/>
          </a:p>
          <a:p>
            <a:pPr marL="1219170" lvl="1" indent="-423323">
              <a:spcBef>
                <a:spcPts val="0"/>
              </a:spcBef>
            </a:pPr>
            <a:r>
              <a:rPr lang="en" sz="1800" b="1" dirty="0"/>
              <a:t>Time: </a:t>
            </a:r>
            <a:r>
              <a:rPr lang="en" sz="1800" dirty="0"/>
              <a:t>Traffic statistics are grouped/binned in time (challenge: bin size)</a:t>
            </a:r>
            <a:endParaRPr sz="1800" dirty="0"/>
          </a:p>
          <a:p>
            <a:pPr marL="1219170" lvl="1" indent="-423323">
              <a:spcBef>
                <a:spcPts val="0"/>
              </a:spcBef>
            </a:pPr>
            <a:r>
              <a:rPr lang="en" sz="1800" b="1" dirty="0"/>
              <a:t>Volume: </a:t>
            </a:r>
            <a:r>
              <a:rPr lang="en" sz="1800" dirty="0"/>
              <a:t>Bins based on volume (non-uniform intervals). (Standardizes events.)</a:t>
            </a: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505566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" dirty="0">
                <a:solidFill>
                  <a:schemeClr val="tx1"/>
                </a:solidFill>
              </a:rPr>
              <a:t>Modeling: Model Selection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91" name="Google Shape;191;p23"/>
          <p:cNvSpPr txBox="1">
            <a:spLocks noGrp="1"/>
          </p:cNvSpPr>
          <p:nvPr>
            <p:ph idx="1"/>
          </p:nvPr>
        </p:nvSpPr>
        <p:spPr>
          <a:xfrm>
            <a:off x="544679" y="1253331"/>
            <a:ext cx="11332581" cy="4351338"/>
          </a:xfrm>
          <a:prstGeom prst="rect">
            <a:avLst/>
          </a:prstGeom>
        </p:spPr>
        <p:txBody>
          <a:bodyPr spcFirstLastPara="1" vert="horz" wrap="square" lIns="121900" tIns="121900" rIns="121900" bIns="121900" numCol="1" anchor="t" anchorCtr="0" compatLnSpc="1">
            <a:prstTxWarp prst="textNoShape">
              <a:avLst/>
            </a:prstTxWarp>
            <a:noAutofit/>
          </a:bodyPr>
          <a:lstStyle/>
          <a:p>
            <a:pPr marL="609585" indent="-457189"/>
            <a:r>
              <a:rPr lang="en-US" sz="3200" dirty="0"/>
              <a:t>Consider problems with different levels of </a:t>
            </a:r>
            <a:r>
              <a:rPr lang="en-US" sz="3200" b="1" dirty="0">
                <a:solidFill>
                  <a:srgbClr val="C00000"/>
                </a:solidFill>
              </a:rPr>
              <a:t>complexity</a:t>
            </a:r>
            <a:r>
              <a:rPr lang="en-US" sz="3200" dirty="0"/>
              <a:t>.</a:t>
            </a:r>
            <a:endParaRPr lang="en-US" sz="2400" dirty="0"/>
          </a:p>
          <a:p>
            <a:pPr marL="609585" indent="-457189"/>
            <a:r>
              <a:rPr lang="en" sz="3200" b="1" dirty="0">
                <a:solidFill>
                  <a:srgbClr val="C00000"/>
                </a:solidFill>
              </a:rPr>
              <a:t>Simple Detectors: </a:t>
            </a:r>
            <a:r>
              <a:rPr lang="en" sz="3200" dirty="0"/>
              <a:t>Non-Temporal Models</a:t>
            </a:r>
            <a:endParaRPr sz="3200" dirty="0"/>
          </a:p>
          <a:p>
            <a:pPr marL="1219170" lvl="1" indent="-423323">
              <a:spcBef>
                <a:spcPts val="0"/>
              </a:spcBef>
            </a:pPr>
            <a:r>
              <a:rPr lang="en" b="1" dirty="0">
                <a:solidFill>
                  <a:srgbClr val="C00000"/>
                </a:solidFill>
              </a:rPr>
              <a:t>Random forest</a:t>
            </a:r>
            <a:r>
              <a:rPr lang="en" dirty="0"/>
              <a:t>, SVM</a:t>
            </a:r>
          </a:p>
          <a:p>
            <a:pPr marL="1219170" lvl="1" indent="-423323">
              <a:spcBef>
                <a:spcPts val="0"/>
              </a:spcBef>
            </a:pPr>
            <a:r>
              <a:rPr lang="en" b="1" dirty="0">
                <a:solidFill>
                  <a:srgbClr val="C00000"/>
                </a:solidFill>
              </a:rPr>
              <a:t>Convolutional Neural Network</a:t>
            </a:r>
            <a:endParaRPr b="1" dirty="0">
              <a:solidFill>
                <a:srgbClr val="C00000"/>
              </a:solidFill>
            </a:endParaRPr>
          </a:p>
          <a:p>
            <a:pPr marL="1219170" lvl="1" indent="-423323">
              <a:spcBef>
                <a:spcPts val="0"/>
              </a:spcBef>
            </a:pPr>
            <a:r>
              <a:rPr lang="en" dirty="0"/>
              <a:t>Work on some representations (volume based)</a:t>
            </a:r>
            <a:endParaRPr dirty="0"/>
          </a:p>
          <a:p>
            <a:pPr marL="1219170" lvl="1" indent="-423323">
              <a:spcBef>
                <a:spcPts val="0"/>
              </a:spcBef>
            </a:pPr>
            <a:r>
              <a:rPr lang="en" dirty="0"/>
              <a:t>Challenge: </a:t>
            </a:r>
            <a:r>
              <a:rPr lang="en" b="1" dirty="0"/>
              <a:t>Do not capture temporal features</a:t>
            </a:r>
            <a:endParaRPr dirty="0"/>
          </a:p>
          <a:p>
            <a:pPr marL="609585" indent="-457189"/>
            <a:r>
              <a:rPr lang="en-US" sz="3200" b="1" dirty="0">
                <a:solidFill>
                  <a:srgbClr val="C00000"/>
                </a:solidFill>
              </a:rPr>
              <a:t>More Complex Detectors:</a:t>
            </a:r>
            <a:r>
              <a:rPr lang="en-US" sz="3200" dirty="0"/>
              <a:t> Temporal Models</a:t>
            </a:r>
            <a:endParaRPr sz="3200" dirty="0"/>
          </a:p>
          <a:p>
            <a:pPr marL="1219170" lvl="1" indent="-423323">
              <a:spcBef>
                <a:spcPts val="0"/>
              </a:spcBef>
            </a:pPr>
            <a:r>
              <a:rPr lang="en" dirty="0"/>
              <a:t>Long Short-Term Memory (LSTM), Gated Recurrent Units (GRU)</a:t>
            </a:r>
            <a:endParaRPr dirty="0"/>
          </a:p>
          <a:p>
            <a:pPr marL="1219170" lvl="1" indent="-423323">
              <a:spcBef>
                <a:spcPts val="0"/>
              </a:spcBef>
            </a:pPr>
            <a:r>
              <a:rPr lang="en" dirty="0"/>
              <a:t>Can be used to capture temporal information from the features</a:t>
            </a:r>
            <a:br>
              <a:rPr lang="en" dirty="0"/>
            </a:br>
            <a:endParaRPr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3533732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ipe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General Traffic Analysis Framework</a:t>
            </a:r>
            <a:endParaRPr sz="48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68CC8-67C3-ED45-BA58-58D4F235F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600" y="4384627"/>
            <a:ext cx="10515600" cy="164177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Each step has an associated cost.</a:t>
            </a:r>
          </a:p>
          <a:p>
            <a:r>
              <a:rPr lang="en-US" dirty="0"/>
              <a:t>Goals:</a:t>
            </a:r>
          </a:p>
          <a:p>
            <a:pPr lvl="1"/>
            <a:r>
              <a:rPr lang="en-US" dirty="0"/>
              <a:t>Explore general capabilities, capturing the limits of what is possible in traffic analysis</a:t>
            </a:r>
          </a:p>
          <a:p>
            <a:pPr lvl="1"/>
            <a:r>
              <a:rPr lang="en-US" dirty="0"/>
              <a:t>Consider cost-accuracy tradeoffs</a:t>
            </a:r>
          </a:p>
        </p:txBody>
      </p:sp>
      <p:pic>
        <p:nvPicPr>
          <p:cNvPr id="38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89" y="2236956"/>
            <a:ext cx="812876" cy="812876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Input…"/>
          <p:cNvSpPr txBox="1"/>
          <p:nvPr/>
        </p:nvSpPr>
        <p:spPr>
          <a:xfrm>
            <a:off x="398286" y="3123983"/>
            <a:ext cx="868379" cy="589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>
              <a:defRPr sz="3500"/>
            </a:pPr>
            <a:r>
              <a:rPr sz="1750"/>
              <a:t>Input</a:t>
            </a:r>
          </a:p>
          <a:p>
            <a:pPr algn="ctr">
              <a:defRPr sz="3500"/>
            </a:pPr>
            <a:r>
              <a:rPr sz="1750"/>
              <a:t>(Packets)</a:t>
            </a:r>
          </a:p>
        </p:txBody>
      </p:sp>
      <p:sp>
        <p:nvSpPr>
          <p:cNvPr id="389" name="Line"/>
          <p:cNvSpPr/>
          <p:nvPr/>
        </p:nvSpPr>
        <p:spPr>
          <a:xfrm>
            <a:off x="1528501" y="2643394"/>
            <a:ext cx="644832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algn="ctr"/>
            <a:endParaRPr sz="900"/>
          </a:p>
        </p:txBody>
      </p:sp>
      <p:pic>
        <p:nvPicPr>
          <p:cNvPr id="39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3183" y="2236956"/>
            <a:ext cx="812876" cy="812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1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2125" y="2236956"/>
            <a:ext cx="812876" cy="812876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Line"/>
          <p:cNvSpPr/>
          <p:nvPr/>
        </p:nvSpPr>
        <p:spPr>
          <a:xfrm>
            <a:off x="9794648" y="2643394"/>
            <a:ext cx="638889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algn="ctr"/>
            <a:endParaRPr sz="900"/>
          </a:p>
        </p:txBody>
      </p:sp>
      <p:sp>
        <p:nvSpPr>
          <p:cNvPr id="393" name="Model…"/>
          <p:cNvSpPr txBox="1"/>
          <p:nvPr/>
        </p:nvSpPr>
        <p:spPr>
          <a:xfrm>
            <a:off x="8629096" y="3123983"/>
            <a:ext cx="773353" cy="589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>
              <a:defRPr sz="3500"/>
            </a:pPr>
            <a:r>
              <a:rPr sz="1750"/>
              <a:t>Model </a:t>
            </a:r>
          </a:p>
          <a:p>
            <a:pPr algn="ctr">
              <a:defRPr sz="3500"/>
            </a:pPr>
            <a:r>
              <a:rPr sz="1750"/>
              <a:t>Training</a:t>
            </a:r>
          </a:p>
        </p:txBody>
      </p:sp>
      <p:sp>
        <p:nvSpPr>
          <p:cNvPr id="394" name="Output…"/>
          <p:cNvSpPr txBox="1"/>
          <p:nvPr/>
        </p:nvSpPr>
        <p:spPr>
          <a:xfrm>
            <a:off x="10134984" y="3123983"/>
            <a:ext cx="1507529" cy="589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>
              <a:defRPr sz="3500"/>
            </a:pPr>
            <a:r>
              <a:rPr sz="1750"/>
              <a:t>Output</a:t>
            </a:r>
          </a:p>
          <a:p>
            <a:pPr algn="ctr">
              <a:defRPr sz="3500"/>
            </a:pPr>
            <a:r>
              <a:rPr sz="1750"/>
              <a:t>(Trained Model)</a:t>
            </a:r>
          </a:p>
        </p:txBody>
      </p:sp>
      <p:sp>
        <p:nvSpPr>
          <p:cNvPr id="395" name="Line"/>
          <p:cNvSpPr/>
          <p:nvPr/>
        </p:nvSpPr>
        <p:spPr>
          <a:xfrm>
            <a:off x="9149621" y="1827865"/>
            <a:ext cx="1" cy="36830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algn="ctr"/>
            <a:endParaRPr sz="900"/>
          </a:p>
        </p:txBody>
      </p:sp>
      <p:sp>
        <p:nvSpPr>
          <p:cNvPr id="396" name="Labels"/>
          <p:cNvSpPr txBox="1"/>
          <p:nvPr/>
        </p:nvSpPr>
        <p:spPr>
          <a:xfrm>
            <a:off x="8757192" y="1499773"/>
            <a:ext cx="633187" cy="32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500"/>
            </a:lvl1pPr>
          </a:lstStyle>
          <a:p>
            <a:pPr algn="ctr"/>
            <a:r>
              <a:rPr sz="1750" b="1" dirty="0">
                <a:solidFill>
                  <a:srgbClr val="C00000"/>
                </a:solidFill>
              </a:rPr>
              <a:t>Labels</a:t>
            </a:r>
          </a:p>
        </p:txBody>
      </p:sp>
      <p:pic>
        <p:nvPicPr>
          <p:cNvPr id="397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0863" y="2236956"/>
            <a:ext cx="812876" cy="812876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Line"/>
          <p:cNvSpPr/>
          <p:nvPr/>
        </p:nvSpPr>
        <p:spPr>
          <a:xfrm>
            <a:off x="7865706" y="2643394"/>
            <a:ext cx="638889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algn="ctr"/>
            <a:endParaRPr sz="900"/>
          </a:p>
        </p:txBody>
      </p:sp>
      <p:sp>
        <p:nvSpPr>
          <p:cNvPr id="399" name="Data…"/>
          <p:cNvSpPr txBox="1"/>
          <p:nvPr/>
        </p:nvSpPr>
        <p:spPr>
          <a:xfrm>
            <a:off x="3861285" y="3123983"/>
            <a:ext cx="1446550" cy="589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>
              <a:defRPr sz="3500"/>
            </a:pPr>
            <a:r>
              <a:rPr sz="1750"/>
              <a:t>Data </a:t>
            </a:r>
          </a:p>
          <a:p>
            <a:pPr algn="ctr">
              <a:defRPr sz="3500"/>
            </a:pPr>
            <a:r>
              <a:rPr sz="1750"/>
              <a:t>Representation</a:t>
            </a:r>
          </a:p>
        </p:txBody>
      </p:sp>
      <p:pic>
        <p:nvPicPr>
          <p:cNvPr id="400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1922" y="2236956"/>
            <a:ext cx="812876" cy="812876"/>
          </a:xfrm>
          <a:prstGeom prst="rect">
            <a:avLst/>
          </a:prstGeom>
          <a:ln w="12700">
            <a:miter lim="400000"/>
          </a:ln>
        </p:spPr>
      </p:pic>
      <p:sp>
        <p:nvSpPr>
          <p:cNvPr id="401" name="Packet…"/>
          <p:cNvSpPr txBox="1"/>
          <p:nvPr/>
        </p:nvSpPr>
        <p:spPr>
          <a:xfrm>
            <a:off x="1889560" y="3123983"/>
            <a:ext cx="1442639" cy="589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>
              <a:defRPr sz="3500"/>
            </a:pPr>
            <a:r>
              <a:rPr sz="1750"/>
              <a:t>Packet </a:t>
            </a:r>
          </a:p>
          <a:p>
            <a:pPr algn="ctr">
              <a:defRPr sz="3500"/>
            </a:pPr>
            <a:r>
              <a:rPr sz="1750"/>
              <a:t>Transformation</a:t>
            </a:r>
          </a:p>
        </p:txBody>
      </p:sp>
      <p:sp>
        <p:nvSpPr>
          <p:cNvPr id="402" name="Line"/>
          <p:cNvSpPr/>
          <p:nvPr/>
        </p:nvSpPr>
        <p:spPr>
          <a:xfrm>
            <a:off x="3463386" y="2643394"/>
            <a:ext cx="638889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algn="ctr"/>
            <a:endParaRPr sz="900"/>
          </a:p>
        </p:txBody>
      </p:sp>
      <p:sp>
        <p:nvSpPr>
          <p:cNvPr id="403" name="Line"/>
          <p:cNvSpPr/>
          <p:nvPr/>
        </p:nvSpPr>
        <p:spPr>
          <a:xfrm>
            <a:off x="5392327" y="2643394"/>
            <a:ext cx="638889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pPr algn="ctr"/>
            <a:endParaRPr sz="900"/>
          </a:p>
        </p:txBody>
      </p:sp>
      <p:sp>
        <p:nvSpPr>
          <p:cNvPr id="404" name="Representation…"/>
          <p:cNvSpPr txBox="1"/>
          <p:nvPr/>
        </p:nvSpPr>
        <p:spPr>
          <a:xfrm>
            <a:off x="6009772" y="2213789"/>
            <a:ext cx="1497846" cy="859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>
              <a:defRPr sz="3500"/>
            </a:pPr>
            <a:r>
              <a:rPr sz="1750" dirty="0"/>
              <a:t>Representation </a:t>
            </a:r>
          </a:p>
          <a:p>
            <a:pPr algn="ctr">
              <a:defRPr sz="3500"/>
            </a:pPr>
            <a:r>
              <a:rPr sz="1750" dirty="0"/>
              <a:t>Compression</a:t>
            </a:r>
          </a:p>
          <a:p>
            <a:pPr algn="ctr">
              <a:defRPr sz="3500"/>
            </a:pPr>
            <a:r>
              <a:rPr sz="1750" dirty="0"/>
              <a:t>(Optional)</a:t>
            </a:r>
          </a:p>
        </p:txBody>
      </p:sp>
    </p:spTree>
    <p:extLst>
      <p:ext uri="{BB962C8B-B14F-4D97-AF65-F5344CB8AC3E}">
        <p14:creationId xmlns:p14="http://schemas.microsoft.com/office/powerpoint/2010/main" val="339149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3DA7239-4F4F-F84E-B8B6-C03BA011C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7542"/>
            <a:ext cx="7260771" cy="1325563"/>
          </a:xfrm>
        </p:spPr>
        <p:txBody>
          <a:bodyPr/>
          <a:lstStyle/>
          <a:p>
            <a:r>
              <a:rPr lang="en-US" dirty="0"/>
              <a:t>Application of Simple Machine Learning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D8CFD-2681-4040-82A4-7959BE2BE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10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9231A48-87BC-4F47-AC07-58C86D362A6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72FC6C-7AAF-6F4F-BC75-6BEFB8A77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EBDECB-7644-1942-97F5-FF576B700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8FBCD-E611-534D-B032-D5131A1E4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95E989-39A2-6E44-B48D-51831C64B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63" y="0"/>
            <a:ext cx="114038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29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B81B-27E0-2846-9593-FCB303F99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214563"/>
            <a:ext cx="8763000" cy="114300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dirty="0"/>
              <a:t>Applications of Machine Learning </a:t>
            </a:r>
            <a:br>
              <a:rPr lang="en-US" dirty="0"/>
            </a:br>
            <a:r>
              <a:rPr lang="en-US" dirty="0"/>
              <a:t>to Cybersecurity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B094F-5BA1-7048-B0B5-CAF9A84CE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534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381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FE910-1D24-B74B-BE67-63B83F4CB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Application-Layer </a:t>
            </a:r>
            <a:r>
              <a:rPr lang="en-US" dirty="0" err="1"/>
              <a:t>DoS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48DA4-9DBA-8843-BF33-CC132E783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b="1">
                <a:solidFill>
                  <a:srgbClr val="FF0000"/>
                </a:solidFill>
              </a:rPr>
              <a:t>Conventional</a:t>
            </a:r>
            <a:r>
              <a:rPr lang="en-US" altLang="en-US">
                <a:solidFill>
                  <a:srgbClr val="FF0000"/>
                </a:solidFill>
              </a:rPr>
              <a:t> </a:t>
            </a:r>
            <a:r>
              <a:rPr lang="en-US" altLang="en-US"/>
              <a:t>attacks: Volumetric</a:t>
            </a:r>
          </a:p>
          <a:p>
            <a:pPr lvl="1"/>
            <a:r>
              <a:rPr lang="en-US" altLang="en-US"/>
              <a:t>Send high volumes of traffic towards victim</a:t>
            </a:r>
          </a:p>
          <a:p>
            <a:r>
              <a:rPr lang="en-US" altLang="en-US" b="1">
                <a:solidFill>
                  <a:srgbClr val="FF0000"/>
                </a:solidFill>
              </a:rPr>
              <a:t>Modern</a:t>
            </a:r>
            <a:r>
              <a:rPr lang="en-US" altLang="en-US">
                <a:solidFill>
                  <a:srgbClr val="FF0000"/>
                </a:solidFill>
              </a:rPr>
              <a:t> </a:t>
            </a:r>
            <a:r>
              <a:rPr lang="en-US" altLang="en-US"/>
              <a:t>attacks: Application-layer, low-volume</a:t>
            </a:r>
          </a:p>
          <a:p>
            <a:pPr lvl="1"/>
            <a:r>
              <a:rPr lang="en-US" altLang="en-US"/>
              <a:t>Exploit network traffic that can consume an aysmmetric amount of resources</a:t>
            </a:r>
          </a:p>
          <a:p>
            <a:pPr lvl="1"/>
            <a:r>
              <a:rPr lang="en-US" altLang="en-US"/>
              <a:t>SSL handshakes, DNS traffic (“amplification attacks”), Database operations</a:t>
            </a:r>
          </a:p>
          <a:p>
            <a:r>
              <a:rPr lang="en-US" altLang="en-US" b="1">
                <a:solidFill>
                  <a:srgbClr val="FF0000"/>
                </a:solidFill>
              </a:rPr>
              <a:t>Challenge:</a:t>
            </a:r>
            <a:r>
              <a:rPr lang="en-US" altLang="en-US"/>
              <a:t> Simply counting traffic volumes will not suffice.</a:t>
            </a:r>
          </a:p>
        </p:txBody>
      </p:sp>
    </p:spTree>
    <p:extLst>
      <p:ext uri="{BB962C8B-B14F-4D97-AF65-F5344CB8AC3E}">
        <p14:creationId xmlns:p14="http://schemas.microsoft.com/office/powerpoint/2010/main" val="2229833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21DB7-BCD6-A142-AB0C-F8FF8219F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Application-Layer </a:t>
            </a:r>
            <a:r>
              <a:rPr lang="en-US" dirty="0" err="1"/>
              <a:t>DoS</a:t>
            </a:r>
            <a:r>
              <a:rPr lang="en-US" dirty="0"/>
              <a:t>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37279-4B5F-4240-85E4-DCAD9D009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b="1" dirty="0">
                <a:solidFill>
                  <a:srgbClr val="FF0000"/>
                </a:solidFill>
              </a:rPr>
              <a:t>Goal:</a:t>
            </a:r>
            <a:r>
              <a:rPr lang="en-US" dirty="0"/>
              <a:t> Identify network-level traffic characteristics that are suggestive of application-layer </a:t>
            </a:r>
            <a:r>
              <a:rPr lang="en-US" dirty="0" err="1"/>
              <a:t>DoS</a:t>
            </a:r>
            <a:r>
              <a:rPr lang="en-US" dirty="0"/>
              <a:t>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Opportunities for machine learning</a:t>
            </a:r>
          </a:p>
          <a:p>
            <a:pPr lvl="1">
              <a:defRPr/>
            </a:pPr>
            <a:r>
              <a:rPr lang="en-US" dirty="0"/>
              <a:t>Graph analysis: Detection of abnormal request patterns (domains, clients) at an open resolver</a:t>
            </a:r>
          </a:p>
          <a:p>
            <a:pPr lvl="1">
              <a:defRPr/>
            </a:pPr>
            <a:r>
              <a:rPr lang="en-US" dirty="0"/>
              <a:t>Time-series analysis: Detection of level shifts in DNS queries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341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1CEF2-31FB-8444-8EDF-9E5748105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Exfiltration and Insider Threats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B4F75-AF52-CF45-B988-6875D66ED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5139" y="1422400"/>
            <a:ext cx="5805487" cy="51752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b="1">
                <a:solidFill>
                  <a:srgbClr val="FF0000"/>
                </a:solidFill>
              </a:rPr>
              <a:t>Problem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Determine when an employee is a “flight risk” or otherwise a risk for leaking data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Insight: Sometimes flight risk is preceded by changes in communication patterns</a:t>
            </a:r>
          </a:p>
          <a:p>
            <a:pPr>
              <a:lnSpc>
                <a:spcPct val="90000"/>
              </a:lnSpc>
            </a:pPr>
            <a:r>
              <a:rPr lang="en-US" altLang="en-US" b="1">
                <a:solidFill>
                  <a:srgbClr val="FF0000"/>
                </a:solidFill>
              </a:rPr>
              <a:t>Goal:</a:t>
            </a:r>
            <a:r>
              <a:rPr lang="en-US" altLang="en-US"/>
              <a:t> Use data about communication patterns to detect probability of flight risk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Increase defenses (e.g., firewalling) if exfiltration could be predicted</a:t>
            </a:r>
          </a:p>
          <a:p>
            <a:pPr>
              <a:lnSpc>
                <a:spcPct val="90000"/>
              </a:lnSpc>
            </a:pPr>
            <a:r>
              <a:rPr lang="en-US" altLang="en-US"/>
              <a:t>Currently: No good solutions</a:t>
            </a:r>
          </a:p>
        </p:txBody>
      </p:sp>
      <p:pic>
        <p:nvPicPr>
          <p:cNvPr id="49155" name="Picture 3">
            <a:extLst>
              <a:ext uri="{FF2B5EF4-FFF2-40B4-BE49-F238E27FC236}">
                <a16:creationId xmlns:a16="http://schemas.microsoft.com/office/drawing/2014/main" id="{C29D149D-8DBB-9040-BB71-3A485DEE2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476" y="1639889"/>
            <a:ext cx="3311525" cy="473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2816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D7FD4-3AE8-4547-8D9C-FDBA0E1F1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368" y="0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64589-6255-984D-AB50-D4777C376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368" y="1536289"/>
            <a:ext cx="6586489" cy="5103501"/>
          </a:xfrm>
        </p:spPr>
        <p:txBody>
          <a:bodyPr>
            <a:normAutofit/>
          </a:bodyPr>
          <a:lstStyle/>
          <a:p>
            <a:r>
              <a:rPr lang="en-US" b="1" dirty="0"/>
              <a:t>Professor Nick Feamster</a:t>
            </a:r>
            <a:br>
              <a:rPr lang="en-US" b="1" dirty="0"/>
            </a:br>
            <a:endParaRPr lang="en-US" b="1" dirty="0"/>
          </a:p>
          <a:p>
            <a:r>
              <a:rPr lang="en-US" sz="2400" dirty="0"/>
              <a:t>Networking, Machine Learning, and Security</a:t>
            </a:r>
          </a:p>
          <a:p>
            <a:pPr lvl="1"/>
            <a:r>
              <a:rPr lang="en-US" sz="1600" b="1" dirty="0">
                <a:solidFill>
                  <a:srgbClr val="FF0000"/>
                </a:solidFill>
              </a:rPr>
              <a:t>Applications of Machine Learning</a:t>
            </a:r>
            <a:r>
              <a:rPr lang="en-US" sz="1600" dirty="0"/>
              <a:t> (anomaly detection, classification)</a:t>
            </a:r>
          </a:p>
          <a:p>
            <a:pPr lvl="1"/>
            <a:r>
              <a:rPr lang="en-US" sz="1600" b="1" dirty="0">
                <a:solidFill>
                  <a:srgbClr val="FF0000"/>
                </a:solidFill>
              </a:rPr>
              <a:t>Applications to Public Policy </a:t>
            </a:r>
            <a:r>
              <a:rPr lang="en-US" sz="1600" dirty="0"/>
              <a:t>(broadband deployment, digital divide, …)</a:t>
            </a:r>
          </a:p>
          <a:p>
            <a:pPr lvl="1"/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38AEA9-F1F8-6E49-A2F8-4DB690CA69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3468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76409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8A76A-D2C9-AF4B-B0DB-473051FB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Forensics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C7FC3-167F-4A4F-873B-B7CBE2C12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8613" y="1600201"/>
            <a:ext cx="5313362" cy="4835525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/>
              <a:t>Post-intrusion, trace back the source of attack</a:t>
            </a:r>
          </a:p>
          <a:p>
            <a:pPr lvl="1">
              <a:defRPr/>
            </a:pPr>
            <a:r>
              <a:rPr lang="en-US" dirty="0"/>
              <a:t>What happened?</a:t>
            </a:r>
          </a:p>
          <a:p>
            <a:pPr lvl="1">
              <a:defRPr/>
            </a:pPr>
            <a:r>
              <a:rPr lang="en-US" dirty="0"/>
              <a:t>Where did attack come from?</a:t>
            </a:r>
          </a:p>
          <a:p>
            <a:pPr lvl="1">
              <a:defRPr/>
            </a:pPr>
            <a:r>
              <a:rPr lang="en-US" dirty="0"/>
              <a:t>Was any data lost?</a:t>
            </a:r>
          </a:p>
          <a:p>
            <a:pPr>
              <a:defRPr/>
            </a:pPr>
            <a:r>
              <a:rPr lang="en-US" dirty="0"/>
              <a:t>Requires extensive logging</a:t>
            </a:r>
            <a:br>
              <a:rPr lang="en-US" dirty="0"/>
            </a:br>
            <a:r>
              <a:rPr lang="en-US" dirty="0"/>
              <a:t>(prohibitive)</a:t>
            </a:r>
          </a:p>
          <a:p>
            <a:pPr lvl="1">
              <a:defRPr/>
            </a:pPr>
            <a:r>
              <a:rPr lang="en-US" dirty="0"/>
              <a:t>Need to determine when and where to activate intensive logging.</a:t>
            </a:r>
          </a:p>
          <a:p>
            <a:pPr>
              <a:defRPr/>
            </a:pPr>
            <a:r>
              <a:rPr lang="en-US" dirty="0"/>
              <a:t>Currently: Difficult</a:t>
            </a:r>
          </a:p>
        </p:txBody>
      </p:sp>
      <p:pic>
        <p:nvPicPr>
          <p:cNvPr id="45059" name="Picture 4">
            <a:extLst>
              <a:ext uri="{FF2B5EF4-FFF2-40B4-BE49-F238E27FC236}">
                <a16:creationId xmlns:a16="http://schemas.microsoft.com/office/drawing/2014/main" id="{BE2CD8B3-8E18-264B-83C8-9C0B1802D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550" y="2349501"/>
            <a:ext cx="360045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3596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27260-B669-0F40-9F65-70F4CF311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Forensics: Challenges and Opportunities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62EC7-1642-9D4F-B70C-48A89115B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b="1" dirty="0"/>
              <a:t>Problem</a:t>
            </a:r>
          </a:p>
          <a:p>
            <a:pPr lvl="1">
              <a:defRPr/>
            </a:pPr>
            <a:r>
              <a:rPr lang="en-US" dirty="0"/>
              <a:t>More data is better</a:t>
            </a:r>
          </a:p>
          <a:p>
            <a:pPr lvl="1">
              <a:defRPr/>
            </a:pPr>
            <a:r>
              <a:rPr lang="en-US" dirty="0"/>
              <a:t>Need to decide what to capture ahead of time</a:t>
            </a:r>
          </a:p>
          <a:p>
            <a:pPr lvl="1">
              <a:defRPr/>
            </a:pPr>
            <a:r>
              <a:rPr lang="en-US" dirty="0"/>
              <a:t>Identify features (events, network traffic features, etc.) that could trigger more detailed logging</a:t>
            </a:r>
          </a:p>
          <a:p>
            <a:pPr>
              <a:defRPr/>
            </a:pPr>
            <a:r>
              <a:rPr lang="en-US" b="1" dirty="0"/>
              <a:t>Needs</a:t>
            </a:r>
          </a:p>
          <a:p>
            <a:pPr lvl="1">
              <a:defRPr/>
            </a:pPr>
            <a:r>
              <a:rPr lang="en-US" dirty="0"/>
              <a:t>Detection of rare events</a:t>
            </a:r>
          </a:p>
          <a:p>
            <a:pPr lvl="1">
              <a:defRPr/>
            </a:pPr>
            <a:r>
              <a:rPr lang="en-US" dirty="0"/>
              <a:t>Triggers are rare, but must detect with high accuracy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240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45156-AD53-B348-A95B-EFB3E4F7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Exfiltration and Insider Threats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17E53-1504-C840-8C0B-74942A376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Opportunities for machine learning</a:t>
            </a:r>
          </a:p>
          <a:p>
            <a:pPr lvl="1">
              <a:defRPr/>
            </a:pPr>
            <a:r>
              <a:rPr lang="en-US" dirty="0"/>
              <a:t>Analyzing communication patterns using graph analysis</a:t>
            </a:r>
          </a:p>
          <a:p>
            <a:pPr lvl="1">
              <a:defRPr/>
            </a:pPr>
            <a:r>
              <a:rPr lang="en-US" dirty="0"/>
              <a:t>Detection of rare events</a:t>
            </a:r>
          </a:p>
          <a:p>
            <a:pPr lvl="1">
              <a:defRPr/>
            </a:pPr>
            <a:r>
              <a:rPr lang="en-US" dirty="0"/>
              <a:t>Requires incorporation of many heterogeneous datasets (e.g., communication logs, traffic patterns, etc.)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506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82D1B-82BA-574E-811D-379582B73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Automating Access Control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319FF-1628-A749-AF89-CE46AD583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5138" y="1600201"/>
            <a:ext cx="4773612" cy="45259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1" dirty="0">
                <a:solidFill>
                  <a:srgbClr val="FF0000"/>
                </a:solidFill>
              </a:rPr>
              <a:t>Problem</a:t>
            </a:r>
          </a:p>
          <a:p>
            <a:pPr lvl="1">
              <a:defRPr/>
            </a:pPr>
            <a:r>
              <a:rPr lang="en-US" dirty="0"/>
              <a:t>Access control lists need to be continually updated</a:t>
            </a:r>
          </a:p>
          <a:p>
            <a:pPr lvl="1">
              <a:defRPr/>
            </a:pPr>
            <a:r>
              <a:rPr lang="en-US" dirty="0"/>
              <a:t>They can also get overly long if old rules are not removed, consolidated, etc.</a:t>
            </a:r>
          </a:p>
          <a:p>
            <a:pPr>
              <a:defRPr/>
            </a:pPr>
            <a:r>
              <a:rPr lang="en-US" dirty="0"/>
              <a:t>Currently: Manual</a:t>
            </a:r>
          </a:p>
          <a:p>
            <a:pPr>
              <a:defRPr/>
            </a:pPr>
            <a:r>
              <a:rPr lang="en-US" dirty="0"/>
              <a:t>Need better ways to automate, verify, and optimize</a:t>
            </a:r>
          </a:p>
        </p:txBody>
      </p:sp>
      <p:pic>
        <p:nvPicPr>
          <p:cNvPr id="51203" name="Picture 3">
            <a:extLst>
              <a:ext uri="{FF2B5EF4-FFF2-40B4-BE49-F238E27FC236}">
                <a16:creationId xmlns:a16="http://schemas.microsoft.com/office/drawing/2014/main" id="{3992E257-D7FE-DB48-911C-57672076D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2281239"/>
            <a:ext cx="4027488" cy="237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6548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8F78A-729E-644E-AAFE-E9E5E41E0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Automating Access Control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0E2A2-5EBC-DC4E-A0E4-5EA44CD97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600" b="1">
                <a:solidFill>
                  <a:srgbClr val="FF0000"/>
                </a:solidFill>
              </a:rPr>
              <a:t>Goal:</a:t>
            </a:r>
            <a:r>
              <a:rPr lang="en-US" altLang="en-US" sz="2600"/>
              <a:t> Automate ACL provisioning, removal, optimization</a:t>
            </a:r>
            <a:br>
              <a:rPr lang="en-US" altLang="en-US" sz="2600"/>
            </a:br>
            <a:endParaRPr lang="en-US" altLang="en-US" sz="2600"/>
          </a:p>
          <a:p>
            <a:pPr>
              <a:lnSpc>
                <a:spcPct val="90000"/>
              </a:lnSpc>
            </a:pPr>
            <a:r>
              <a:rPr lang="en-US" altLang="en-US" sz="2600"/>
              <a:t>Machine Learning Capabilities</a:t>
            </a:r>
          </a:p>
          <a:p>
            <a:pPr lvl="1">
              <a:lnSpc>
                <a:spcPct val="90000"/>
              </a:lnSpc>
            </a:pPr>
            <a:r>
              <a:rPr lang="en-US" altLang="en-US" sz="2200"/>
              <a:t>Clustering techniques can </a:t>
            </a:r>
            <a:r>
              <a:rPr lang="en-US" altLang="en-US" sz="2200" b="1"/>
              <a:t>identify common idioms</a:t>
            </a:r>
          </a:p>
          <a:p>
            <a:pPr lvl="1">
              <a:lnSpc>
                <a:spcPct val="90000"/>
              </a:lnSpc>
            </a:pPr>
            <a:r>
              <a:rPr lang="en-US" altLang="en-US" sz="2200"/>
              <a:t>Traffic analysis can help </a:t>
            </a:r>
            <a:r>
              <a:rPr lang="en-US" altLang="en-US" sz="2200" b="1"/>
              <a:t>identify “dead code”</a:t>
            </a:r>
          </a:p>
          <a:p>
            <a:pPr lvl="1">
              <a:lnSpc>
                <a:spcPct val="90000"/>
              </a:lnSpc>
            </a:pPr>
            <a:r>
              <a:rPr lang="en-US" altLang="en-US" sz="2200"/>
              <a:t>Time-dependent dataset analysis can </a:t>
            </a:r>
            <a:r>
              <a:rPr lang="en-US" altLang="en-US" sz="2200" b="1"/>
              <a:t>predict</a:t>
            </a:r>
            <a:r>
              <a:rPr lang="en-US" altLang="en-US" sz="2200"/>
              <a:t> which ACLs are needed, and when</a:t>
            </a:r>
          </a:p>
          <a:p>
            <a:pPr lvl="1">
              <a:lnSpc>
                <a:spcPct val="90000"/>
              </a:lnSpc>
            </a:pPr>
            <a:endParaRPr lang="en-US" altLang="en-US" sz="2200"/>
          </a:p>
          <a:p>
            <a:pPr>
              <a:lnSpc>
                <a:spcPct val="90000"/>
              </a:lnSpc>
            </a:pPr>
            <a:r>
              <a:rPr lang="en-US" altLang="en-US" sz="2600"/>
              <a:t>Future: Coupling with SDN for “closed loop” automation</a:t>
            </a:r>
          </a:p>
        </p:txBody>
      </p:sp>
    </p:spTree>
    <p:extLst>
      <p:ext uri="{BB962C8B-B14F-4D97-AF65-F5344CB8AC3E}">
        <p14:creationId xmlns:p14="http://schemas.microsoft.com/office/powerpoint/2010/main" val="218547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FC15-2FBC-2A4D-B05B-6A35F1DA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16A1A-4606-F24D-803D-9D0120CD2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9288" y="1412876"/>
            <a:ext cx="8229600" cy="3960813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/>
              <a:t>Many network tasks rely on data analysis, domain knowledge, and predictive analytics </a:t>
            </a:r>
          </a:p>
          <a:p>
            <a:pPr lvl="1">
              <a:defRPr/>
            </a:pPr>
            <a:r>
              <a:rPr lang="en-US" dirty="0"/>
              <a:t>Two main problem areas: </a:t>
            </a:r>
            <a:r>
              <a:rPr lang="en-US" b="1" dirty="0">
                <a:solidFill>
                  <a:srgbClr val="333399"/>
                </a:solidFill>
              </a:rPr>
              <a:t>Detection</a:t>
            </a:r>
            <a:r>
              <a:rPr lang="en-US" dirty="0">
                <a:solidFill>
                  <a:srgbClr val="333399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333399"/>
                </a:solidFill>
              </a:rPr>
              <a:t>Prediction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Various network management problems</a:t>
            </a:r>
          </a:p>
          <a:p>
            <a:pPr lvl="1">
              <a:defRPr/>
            </a:pPr>
            <a:r>
              <a:rPr lang="en-US" dirty="0"/>
              <a:t>Configuring the network in the first place</a:t>
            </a:r>
          </a:p>
          <a:p>
            <a:pPr lvl="1">
              <a:defRPr/>
            </a:pPr>
            <a:r>
              <a:rPr lang="en-US" dirty="0"/>
              <a:t>Detecting and reacting to faults</a:t>
            </a:r>
          </a:p>
          <a:p>
            <a:pPr lvl="1">
              <a:defRPr/>
            </a:pPr>
            <a:r>
              <a:rPr lang="en-US" dirty="0"/>
              <a:t>Detecting and mitigating attacks</a:t>
            </a:r>
          </a:p>
          <a:p>
            <a:pPr lvl="1">
              <a:defRPr/>
            </a:pPr>
            <a:r>
              <a:rPr lang="en-US" dirty="0"/>
              <a:t>Predicting the effects of configuration change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42974-3969-A440-A7F2-33706138D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534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C228F512-F04A-204E-A835-475A9EF3DF08}" type="slidenum">
              <a:rPr lang="en-US" altLang="en-US" smtClean="0"/>
              <a:pPr eaLnBrk="1" hangingPunct="1"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9709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7126CB-1FB3-F84E-81A0-FE3FF98BF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885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>
            <a:extLst>
              <a:ext uri="{FF2B5EF4-FFF2-40B4-BE49-F238E27FC236}">
                <a16:creationId xmlns:a16="http://schemas.microsoft.com/office/drawing/2014/main" id="{A08D0E48-DDDE-9B43-A073-0C0ECA4B90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03917" y="2205567"/>
            <a:ext cx="87630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dirty="0"/>
              <a:t>Bonus: Predictive Analytics for Cybersecurity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8EE05-6B99-884A-A342-E983CEE8D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32" indent="-285744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71" indent="-228594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6693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7651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49568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13FD061-0D81-EE42-8DEF-AE0EB4DE7396}" type="slidenum">
              <a:rPr lang="en-US" altLang="en-US" sz="1333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en-US" sz="1333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6226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497D5-A560-B243-8187-AAF51ECF1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Many </a:t>
            </a:r>
            <a:r>
              <a:rPr lang="en-US" dirty="0" err="1"/>
              <a:t>Cybersecurity</a:t>
            </a:r>
            <a:r>
              <a:rPr lang="en-US" dirty="0"/>
              <a:t> Problems Involve Large-Scale Predictive Analytics</a:t>
            </a:r>
          </a:p>
        </p:txBody>
      </p:sp>
      <p:sp>
        <p:nvSpPr>
          <p:cNvPr id="25602" name="Content Placeholder 2">
            <a:extLst>
              <a:ext uri="{FF2B5EF4-FFF2-40B4-BE49-F238E27FC236}">
                <a16:creationId xmlns:a16="http://schemas.microsoft.com/office/drawing/2014/main" id="{6A3F4EC4-81E0-3A48-A9F8-7753A43575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Rare events</a:t>
            </a:r>
          </a:p>
          <a:p>
            <a:r>
              <a:rPr lang="en-US" altLang="en-US"/>
              <a:t>Time-series analysis</a:t>
            </a:r>
          </a:p>
          <a:p>
            <a:r>
              <a:rPr lang="en-US" altLang="en-US"/>
              <a:t>Analysis of heterogenous data</a:t>
            </a:r>
          </a:p>
          <a:p>
            <a:r>
              <a:rPr lang="en-US" altLang="en-US"/>
              <a:t>Analysis of communication graphs</a:t>
            </a:r>
          </a:p>
          <a:p>
            <a:r>
              <a:rPr lang="en-US" altLang="en-US"/>
              <a:t>Need to analyze data in real time</a:t>
            </a:r>
          </a:p>
          <a:p>
            <a:r>
              <a:rPr lang="en-US" altLang="en-US"/>
              <a:t>Need to detect outliers</a:t>
            </a:r>
          </a:p>
        </p:txBody>
      </p:sp>
    </p:spTree>
    <p:extLst>
      <p:ext uri="{BB962C8B-B14F-4D97-AF65-F5344CB8AC3E}">
        <p14:creationId xmlns:p14="http://schemas.microsoft.com/office/powerpoint/2010/main" val="714619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7">
            <a:extLst>
              <a:ext uri="{FF2B5EF4-FFF2-40B4-BE49-F238E27FC236}">
                <a16:creationId xmlns:a16="http://schemas.microsoft.com/office/drawing/2014/main" id="{39C5719C-5661-3B4A-BECC-31E0179290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Unwanted Traffic: Spam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00851E-5A24-FA4C-82BA-9D0F62374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</a:rPr>
              <a:t>70-90%</a:t>
            </a:r>
            <a:r>
              <a:rPr lang="en-US" dirty="0"/>
              <a:t> of all email traffic is spam</a:t>
            </a:r>
          </a:p>
          <a:p>
            <a:pPr marL="0" indent="0">
              <a:buNone/>
              <a:defRPr/>
            </a:pPr>
            <a:r>
              <a:rPr lang="en-US" sz="1400" dirty="0"/>
              <a:t>	</a:t>
            </a:r>
            <a:r>
              <a:rPr lang="en-US" sz="1600" dirty="0"/>
              <a:t>(Sources: Symantec 2010, MAAWG 2011, Symantec 2013)</a:t>
            </a:r>
            <a:endParaRPr lang="en-US" dirty="0"/>
          </a:p>
          <a:p>
            <a:pPr>
              <a:defRPr/>
            </a:pPr>
            <a:endParaRPr lang="en-US" dirty="0"/>
          </a:p>
        </p:txBody>
      </p:sp>
      <p:pic>
        <p:nvPicPr>
          <p:cNvPr id="26627" name="Picture 10" descr="spam-over-time_cut.png">
            <a:extLst>
              <a:ext uri="{FF2B5EF4-FFF2-40B4-BE49-F238E27FC236}">
                <a16:creationId xmlns:a16="http://schemas.microsoft.com/office/drawing/2014/main" id="{AF85C3C0-5E1D-5C46-BF06-25A82094C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851" y="2438400"/>
            <a:ext cx="7480300" cy="34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0135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13C6985-EE72-0A43-AAEA-6945E23195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C85427-507A-F24A-B84C-839F4AA77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EF5A74-EDD2-A446-9DBF-9F27EEECF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Internet basics</a:t>
            </a:r>
          </a:p>
          <a:p>
            <a:endParaRPr lang="en-US" dirty="0"/>
          </a:p>
          <a:p>
            <a:r>
              <a:rPr lang="en-US" dirty="0"/>
              <a:t>Data acquisition</a:t>
            </a:r>
          </a:p>
          <a:p>
            <a:endParaRPr lang="en-US" dirty="0"/>
          </a:p>
          <a:p>
            <a:r>
              <a:rPr lang="en-US" dirty="0"/>
              <a:t>Application of (simple) models</a:t>
            </a:r>
          </a:p>
          <a:p>
            <a:endParaRPr lang="en-US" dirty="0"/>
          </a:p>
          <a:p>
            <a:r>
              <a:rPr lang="en-US" dirty="0"/>
              <a:t>More complex applications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DEC3A3-1E34-4043-BB7E-8DF537EE3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156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>
            <a:extLst>
              <a:ext uri="{FF2B5EF4-FFF2-40B4-BE49-F238E27FC236}">
                <a16:creationId xmlns:a16="http://schemas.microsoft.com/office/drawing/2014/main" id="{E5CEA3CC-12BF-BD49-86AA-E42F6865F9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332318"/>
            <a:ext cx="8688917" cy="1060449"/>
          </a:xfrm>
        </p:spPr>
        <p:txBody>
          <a:bodyPr vert="horz" lIns="0" tIns="0" rIns="0" bIns="0" rtlCol="0" anchor="ctr">
            <a:normAutofit fontScale="90000"/>
          </a:bodyPr>
          <a:lstStyle/>
          <a:p>
            <a:pPr defTabSz="448722">
              <a:tabLst>
                <a:tab pos="723882" algn="l"/>
                <a:tab pos="1447764" algn="l"/>
                <a:tab pos="2171646" algn="l"/>
                <a:tab pos="2895528" algn="l"/>
                <a:tab pos="3619410" algn="l"/>
                <a:tab pos="4343291" algn="l"/>
                <a:tab pos="5067173" algn="l"/>
                <a:tab pos="5788939" algn="l"/>
                <a:tab pos="6514937" algn="l"/>
                <a:tab pos="7236703" algn="l"/>
                <a:tab pos="7960585" algn="l"/>
                <a:tab pos="8686583" algn="l"/>
              </a:tabLst>
            </a:pPr>
            <a:r>
              <a:rPr lang="fi-FI" altLang="en-US"/>
              <a:t>Conventional Approach #1: </a:t>
            </a:r>
            <a:br>
              <a:rPr lang="fi-FI" altLang="en-US"/>
            </a:br>
            <a:r>
              <a:rPr lang="fi-FI" altLang="en-US"/>
              <a:t>Content Filters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02F208-AE1E-AF43-B535-5BEC1BC9F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32" indent="-285744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71" indent="-228594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6693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7651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49568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215E4A8-7EC6-8043-BCB9-F2377506C7A8}" type="slidenum">
              <a:rPr lang="en-US" altLang="en-US" sz="1333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en-US" sz="1333">
              <a:ea typeface="宋体" panose="02010600030101010101" pitchFamily="2" charset="-122"/>
            </a:endParaRPr>
          </a:p>
        </p:txBody>
      </p:sp>
      <p:pic>
        <p:nvPicPr>
          <p:cNvPr id="28674" name="Picture 4">
            <a:extLst>
              <a:ext uri="{FF2B5EF4-FFF2-40B4-BE49-F238E27FC236}">
                <a16:creationId xmlns:a16="http://schemas.microsoft.com/office/drawing/2014/main" id="{471C60AF-7BAD-0942-AC88-BC3F371FD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627718"/>
            <a:ext cx="41148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6">
            <a:extLst>
              <a:ext uri="{FF2B5EF4-FFF2-40B4-BE49-F238E27FC236}">
                <a16:creationId xmlns:a16="http://schemas.microsoft.com/office/drawing/2014/main" id="{EEB158D1-B9E9-F743-9838-C3E133AD1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694518"/>
            <a:ext cx="3505200" cy="3155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9991" name="Text Box 7">
            <a:extLst>
              <a:ext uri="{FF2B5EF4-FFF2-40B4-BE49-F238E27FC236}">
                <a16:creationId xmlns:a16="http://schemas.microsoft.com/office/drawing/2014/main" id="{D12BB731-88FA-D54C-B401-E85A47A7E0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6263218"/>
            <a:ext cx="2734733" cy="442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none" lIns="81631" tIns="40816" rIns="81631" bIns="40816"/>
          <a:lstStyle>
            <a:lvl1pPr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392113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587375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782638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979488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lang="fi-FI" sz="2500">
                <a:solidFill>
                  <a:srgbClr val="000000"/>
                </a:solidFill>
                <a:cs typeface="宋体" charset="0"/>
              </a:rPr>
              <a:t>...even mp3s!</a:t>
            </a:r>
          </a:p>
        </p:txBody>
      </p:sp>
      <p:sp>
        <p:nvSpPr>
          <p:cNvPr id="169992" name="Text Box 8">
            <a:extLst>
              <a:ext uri="{FF2B5EF4-FFF2-40B4-BE49-F238E27FC236}">
                <a16:creationId xmlns:a16="http://schemas.microsoft.com/office/drawing/2014/main" id="{01BD479C-A3DA-A847-AB2E-824AEAC187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1" y="1856317"/>
            <a:ext cx="1037167" cy="440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81631" tIns="40816" rIns="81631" bIns="40816"/>
          <a:lstStyle>
            <a:lvl1pPr defTabSz="40798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392113" indent="-196850" defTabSz="40798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587375" indent="-195263" defTabSz="40798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782638" indent="-195263" defTabSz="40798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979488" indent="-196850" defTabSz="40798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lang="fi-FI" sz="2500" b="1">
                <a:solidFill>
                  <a:srgbClr val="000000"/>
                </a:solidFill>
                <a:cs typeface="宋体" charset="0"/>
              </a:rPr>
              <a:t>PDFs</a:t>
            </a:r>
          </a:p>
        </p:txBody>
      </p:sp>
      <p:sp>
        <p:nvSpPr>
          <p:cNvPr id="28678" name="Text Box 9">
            <a:extLst>
              <a:ext uri="{FF2B5EF4-FFF2-40B4-BE49-F238E27FC236}">
                <a16:creationId xmlns:a16="http://schemas.microsoft.com/office/drawing/2014/main" id="{4105994A-305A-C14A-B24B-B7573620B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2833" y="5395384"/>
            <a:ext cx="162984" cy="387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en-US" sz="2400"/>
          </a:p>
        </p:txBody>
      </p:sp>
      <p:sp>
        <p:nvSpPr>
          <p:cNvPr id="169994" name="Text Box 10">
            <a:extLst>
              <a:ext uri="{FF2B5EF4-FFF2-40B4-BE49-F238E27FC236}">
                <a16:creationId xmlns:a16="http://schemas.microsoft.com/office/drawing/2014/main" id="{2559C44B-DA5E-BF4B-844F-5DB92B2448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1" y="2770717"/>
            <a:ext cx="2713567" cy="440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81631" tIns="40816" rIns="81631" bIns="40816"/>
          <a:lstStyle>
            <a:lvl1pPr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392113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587375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782638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979488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lang="fi-FI" sz="2500" b="1">
                <a:solidFill>
                  <a:srgbClr val="000000"/>
                </a:solidFill>
                <a:cs typeface="宋体" charset="0"/>
              </a:rPr>
              <a:t>Excel sheets</a:t>
            </a:r>
          </a:p>
        </p:txBody>
      </p:sp>
      <p:sp>
        <p:nvSpPr>
          <p:cNvPr id="169995" name="Text Box 11">
            <a:extLst>
              <a:ext uri="{FF2B5EF4-FFF2-40B4-BE49-F238E27FC236}">
                <a16:creationId xmlns:a16="http://schemas.microsoft.com/office/drawing/2014/main" id="{348F5029-B5A3-A04F-8A5B-FE1E4949EA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1" y="4370918"/>
            <a:ext cx="2713567" cy="442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81631" tIns="40816" rIns="81631" bIns="40816"/>
          <a:lstStyle>
            <a:lvl1pPr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392113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587375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782638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979488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lang="fi-FI" sz="2500" b="1">
                <a:solidFill>
                  <a:srgbClr val="000000"/>
                </a:solidFill>
                <a:cs typeface="宋体" charset="0"/>
              </a:rPr>
              <a:t>Images</a:t>
            </a:r>
          </a:p>
        </p:txBody>
      </p:sp>
      <p:pic>
        <p:nvPicPr>
          <p:cNvPr id="28681" name="Picture 5">
            <a:extLst>
              <a:ext uri="{FF2B5EF4-FFF2-40B4-BE49-F238E27FC236}">
                <a16:creationId xmlns:a16="http://schemas.microsoft.com/office/drawing/2014/main" id="{DAC1EC0A-5F44-454C-85C5-EE6CE58B6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1" y="4751917"/>
            <a:ext cx="4900084" cy="1420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66629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28B5C94F-C663-E64E-8FE5-F81F087FE5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Conventional Approach #2: </a:t>
            </a:r>
            <a:br>
              <a:rPr lang="en-US" altLang="en-US"/>
            </a:br>
            <a:r>
              <a:rPr lang="en-US" altLang="en-US"/>
              <a:t>IP Addresses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FD445B5E-3EC7-C445-A8B2-51D8195C13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0" y="3048000"/>
            <a:ext cx="8229600" cy="2971800"/>
          </a:xfrm>
        </p:spPr>
        <p:txBody>
          <a:bodyPr/>
          <a:lstStyle/>
          <a:p>
            <a:r>
              <a:rPr lang="en-US" altLang="en-US" b="1">
                <a:solidFill>
                  <a:schemeClr val="accent2"/>
                </a:solidFill>
              </a:rPr>
              <a:t>Problem:</a:t>
            </a:r>
            <a:r>
              <a:rPr lang="en-US" altLang="en-US"/>
              <a:t> IP addresses are ephemeral </a:t>
            </a:r>
          </a:p>
          <a:p>
            <a:r>
              <a:rPr lang="en-US" altLang="en-US"/>
              <a:t>Every day, 10% of senders are from previously unseen IP addresses</a:t>
            </a:r>
          </a:p>
          <a:p>
            <a:r>
              <a:rPr lang="en-US" altLang="en-US"/>
              <a:t>Possible causes</a:t>
            </a:r>
          </a:p>
          <a:p>
            <a:pPr lvl="1"/>
            <a:r>
              <a:rPr lang="en-US" altLang="en-US"/>
              <a:t>Dynamic addressing</a:t>
            </a:r>
          </a:p>
          <a:p>
            <a:pPr lvl="1"/>
            <a:r>
              <a:rPr lang="en-US" altLang="en-US"/>
              <a:t>New infections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B7440B8-2991-D34D-9392-A7F0180EA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32" indent="-285744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71" indent="-228594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6693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7651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49568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1509EB6-D173-6E44-9A00-80AE28495B82}" type="slidenum">
              <a:rPr lang="en-US" altLang="en-US" sz="1333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en-US" sz="1333">
              <a:ea typeface="宋体" panose="02010600030101010101" pitchFamily="2" charset="-122"/>
            </a:endParaRPr>
          </a:p>
        </p:txBody>
      </p:sp>
      <p:sp>
        <p:nvSpPr>
          <p:cNvPr id="25604" name="Text Box 4">
            <a:extLst>
              <a:ext uri="{FF2B5EF4-FFF2-40B4-BE49-F238E27FC236}">
                <a16:creationId xmlns:a16="http://schemas.microsoft.com/office/drawing/2014/main" id="{2640B65D-A458-844E-861E-D8FC27DE48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76400"/>
            <a:ext cx="7848600" cy="1200329"/>
          </a:xfrm>
          <a:prstGeom prst="rect">
            <a:avLst/>
          </a:prstGeom>
          <a:solidFill>
            <a:srgbClr val="BBE0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en-US" sz="1800"/>
              <a:t>Received: from mail-ew0-f217.google.com (mail-ew0-f217.google.com </a:t>
            </a:r>
            <a:r>
              <a:rPr lang="en-US" altLang="en-US" sz="1800" b="1">
                <a:solidFill>
                  <a:srgbClr val="FF0000"/>
                </a:solidFill>
              </a:rPr>
              <a:t>[209.85.219.217]</a:t>
            </a:r>
            <a:r>
              <a:rPr lang="en-US" altLang="en-US" sz="1800"/>
              <a:t>)</a:t>
            </a:r>
          </a:p>
          <a:p>
            <a:pPr eaLnBrk="1" hangingPunct="1">
              <a:defRPr/>
            </a:pPr>
            <a:r>
              <a:rPr lang="en-US" altLang="en-US" sz="1800"/>
              <a:t>        by mail.gtnoise.net (Postfix) with ESMTP id 2A6EBC94A1</a:t>
            </a:r>
          </a:p>
          <a:p>
            <a:pPr eaLnBrk="1" hangingPunct="1">
              <a:defRPr/>
            </a:pPr>
            <a:r>
              <a:rPr lang="en-US" altLang="en-US" sz="1800"/>
              <a:t>        for &lt;feamster@gtnoise.net&gt;; Fri, 21 Oct 2011 10:08:24 -0400 (EDT)</a:t>
            </a:r>
          </a:p>
        </p:txBody>
      </p:sp>
    </p:spTree>
    <p:extLst>
      <p:ext uri="{BB962C8B-B14F-4D97-AF65-F5344CB8AC3E}">
        <p14:creationId xmlns:p14="http://schemas.microsoft.com/office/powerpoint/2010/main" val="3845911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4">
            <a:extLst>
              <a:ext uri="{FF2B5EF4-FFF2-40B4-BE49-F238E27FC236}">
                <a16:creationId xmlns:a16="http://schemas.microsoft.com/office/drawing/2014/main" id="{D22BF82B-1C48-E84B-BDBE-7C76ED8B36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A Lot Happens </a:t>
            </a:r>
            <a:r>
              <a:rPr lang="en-US" altLang="en-US" sz="3600" i="1"/>
              <a:t>Before</a:t>
            </a:r>
            <a:r>
              <a:rPr lang="en-US" altLang="en-US" sz="3600"/>
              <a:t> Spam is Sent!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096E5B-57A2-DA40-83B5-D0D4616ECB89}"/>
              </a:ext>
            </a:extLst>
          </p:cNvPr>
          <p:cNvCxnSpPr/>
          <p:nvPr/>
        </p:nvCxnSpPr>
        <p:spPr>
          <a:xfrm>
            <a:off x="4519084" y="2283885"/>
            <a:ext cx="0" cy="3839633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38AFF5F-CAD9-3C4D-B6C1-770AD4B19C36}"/>
              </a:ext>
            </a:extLst>
          </p:cNvPr>
          <p:cNvCxnSpPr/>
          <p:nvPr/>
        </p:nvCxnSpPr>
        <p:spPr>
          <a:xfrm>
            <a:off x="7700433" y="2283885"/>
            <a:ext cx="0" cy="3839633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E183FB29-0A6E-9F43-838B-07F4F4FFBF08}"/>
              </a:ext>
            </a:extLst>
          </p:cNvPr>
          <p:cNvSpPr/>
          <p:nvPr/>
        </p:nvSpPr>
        <p:spPr>
          <a:xfrm>
            <a:off x="2891368" y="5871634"/>
            <a:ext cx="1579033" cy="29421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400" dirty="0">
                <a:solidFill>
                  <a:srgbClr val="000000"/>
                </a:solidFill>
                <a:cs typeface="Arial"/>
              </a:rPr>
              <a:t>Spam message</a:t>
            </a:r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3A06F1BD-E5A4-4A49-A84F-C29A341BCAC8}"/>
              </a:ext>
            </a:extLst>
          </p:cNvPr>
          <p:cNvSpPr>
            <a:spLocks noChangeAspect="1"/>
          </p:cNvSpPr>
          <p:nvPr/>
        </p:nvSpPr>
        <p:spPr>
          <a:xfrm rot="16200000">
            <a:off x="2464859" y="4697943"/>
            <a:ext cx="1246716" cy="999067"/>
          </a:xfrm>
          <a:prstGeom prst="triangle">
            <a:avLst/>
          </a:prstGeom>
          <a:noFill/>
          <a:ln w="19050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400"/>
          </a:p>
        </p:txBody>
      </p:sp>
      <p:pic>
        <p:nvPicPr>
          <p:cNvPr id="32774" name="Picture 6">
            <a:extLst>
              <a:ext uri="{FF2B5EF4-FFF2-40B4-BE49-F238E27FC236}">
                <a16:creationId xmlns:a16="http://schemas.microsoft.com/office/drawing/2014/main" id="{6679DE18-C8CE-AC4A-B6D6-A914AD204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167" y="4595285"/>
            <a:ext cx="884767" cy="88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5" name="Picture 9">
            <a:extLst>
              <a:ext uri="{FF2B5EF4-FFF2-40B4-BE49-F238E27FC236}">
                <a16:creationId xmlns:a16="http://schemas.microsoft.com/office/drawing/2014/main" id="{AEA7132A-0F20-664B-98AA-0FE92713A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1" y="2603500"/>
            <a:ext cx="1706033" cy="1153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6" name="Picture 27" descr="mono-spam.PNG">
            <a:extLst>
              <a:ext uri="{FF2B5EF4-FFF2-40B4-BE49-F238E27FC236}">
                <a16:creationId xmlns:a16="http://schemas.microsoft.com/office/drawing/2014/main" id="{F9615EC4-CC6A-1D45-A84C-27E402A475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517" y="4510618"/>
            <a:ext cx="1462616" cy="1375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Up Arrow 42">
            <a:extLst>
              <a:ext uri="{FF2B5EF4-FFF2-40B4-BE49-F238E27FC236}">
                <a16:creationId xmlns:a16="http://schemas.microsoft.com/office/drawing/2014/main" id="{C198625C-78B9-6B40-94BF-C6EAE1DDDB05}"/>
              </a:ext>
            </a:extLst>
          </p:cNvPr>
          <p:cNvSpPr/>
          <p:nvPr/>
        </p:nvSpPr>
        <p:spPr>
          <a:xfrm rot="10800000">
            <a:off x="2499784" y="3858684"/>
            <a:ext cx="209549" cy="821267"/>
          </a:xfrm>
          <a:prstGeom prst="up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40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2337700-99BC-8246-BB2E-D6FE0A5B70E0}"/>
              </a:ext>
            </a:extLst>
          </p:cNvPr>
          <p:cNvSpPr/>
          <p:nvPr/>
        </p:nvSpPr>
        <p:spPr>
          <a:xfrm>
            <a:off x="3304118" y="2817285"/>
            <a:ext cx="749300" cy="47624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400" dirty="0">
                <a:solidFill>
                  <a:srgbClr val="000000"/>
                </a:solidFill>
                <a:cs typeface="Arial"/>
              </a:rPr>
              <a:t>Botnet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C19A76C-ABA3-E841-A83D-E8A61867BAB5}"/>
              </a:ext>
            </a:extLst>
          </p:cNvPr>
          <p:cNvSpPr/>
          <p:nvPr/>
        </p:nvSpPr>
        <p:spPr>
          <a:xfrm>
            <a:off x="7736418" y="1928284"/>
            <a:ext cx="2925233" cy="778933"/>
          </a:xfrm>
          <a:prstGeom prst="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sz="1600" b="1" dirty="0">
                <a:solidFill>
                  <a:srgbClr val="000090"/>
                </a:solidFill>
                <a:cs typeface="Arial"/>
              </a:rPr>
              <a:t>Acquire network resources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1756391-284A-7F43-8419-96813750372B}"/>
              </a:ext>
            </a:extLst>
          </p:cNvPr>
          <p:cNvSpPr/>
          <p:nvPr/>
        </p:nvSpPr>
        <p:spPr>
          <a:xfrm>
            <a:off x="4470400" y="1928284"/>
            <a:ext cx="3344333" cy="778933"/>
          </a:xfrm>
          <a:prstGeom prst="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sz="1600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sz="1600" b="1" dirty="0">
                <a:solidFill>
                  <a:srgbClr val="000090"/>
                </a:solidFill>
                <a:cs typeface="Arial"/>
              </a:rPr>
              <a:t>Maintain hosting infrastructure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70ECE88-2763-1043-B30C-3FFBB8A359A3}"/>
              </a:ext>
            </a:extLst>
          </p:cNvPr>
          <p:cNvSpPr/>
          <p:nvPr/>
        </p:nvSpPr>
        <p:spPr>
          <a:xfrm>
            <a:off x="1714501" y="1928284"/>
            <a:ext cx="2766484" cy="778933"/>
          </a:xfrm>
          <a:prstGeom prst="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r>
              <a:rPr lang="en-US" sz="1600" b="1" dirty="0">
                <a:solidFill>
                  <a:srgbClr val="000090"/>
                </a:solidFill>
                <a:cs typeface="Arial"/>
              </a:rPr>
              <a:t>Distribute spam messages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0373425-5D90-EF43-8113-BA4C24F9AC9F}"/>
              </a:ext>
            </a:extLst>
          </p:cNvPr>
          <p:cNvGrpSpPr>
            <a:grpSpLocks/>
          </p:cNvGrpSpPr>
          <p:nvPr/>
        </p:nvGrpSpPr>
        <p:grpSpPr bwMode="auto">
          <a:xfrm>
            <a:off x="4842934" y="2628900"/>
            <a:ext cx="2796117" cy="3532717"/>
            <a:chOff x="3317421" y="2222474"/>
            <a:chExt cx="2797190" cy="3532524"/>
          </a:xfrm>
        </p:grpSpPr>
        <p:pic>
          <p:nvPicPr>
            <p:cNvPr id="32796" name="Picture 1">
              <a:extLst>
                <a:ext uri="{FF2B5EF4-FFF2-40B4-BE49-F238E27FC236}">
                  <a16:creationId xmlns:a16="http://schemas.microsoft.com/office/drawing/2014/main" id="{6E348349-6D7A-0945-AB84-52B8F90D7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8000" y="3178118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97" name="Picture 5">
              <a:extLst>
                <a:ext uri="{FF2B5EF4-FFF2-40B4-BE49-F238E27FC236}">
                  <a16:creationId xmlns:a16="http://schemas.microsoft.com/office/drawing/2014/main" id="{7BCC58F0-9ACA-5646-888C-5EBE90862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8000" y="2222474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5" descr="pharma_2_cut_less.png">
              <a:extLst>
                <a:ext uri="{FF2B5EF4-FFF2-40B4-BE49-F238E27FC236}">
                  <a16:creationId xmlns:a16="http://schemas.microsoft.com/office/drawing/2014/main" id="{28CC4547-8AA3-8340-9CB2-0011B2DB8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7421" y="4101971"/>
              <a:ext cx="2509213" cy="1375758"/>
            </a:xfrm>
            <a:prstGeom prst="rect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50" name="Up Arrow 49">
              <a:extLst>
                <a:ext uri="{FF2B5EF4-FFF2-40B4-BE49-F238E27FC236}">
                  <a16:creationId xmlns:a16="http://schemas.microsoft.com/office/drawing/2014/main" id="{031B51AE-230E-D74B-891B-9949CA6BD685}"/>
                </a:ext>
              </a:extLst>
            </p:cNvPr>
            <p:cNvSpPr/>
            <p:nvPr/>
          </p:nvSpPr>
          <p:spPr>
            <a:xfrm rot="10800000">
              <a:off x="4467213" y="3744275"/>
              <a:ext cx="211748" cy="273034"/>
            </a:xfrm>
            <a:prstGeom prst="up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2400"/>
            </a:p>
          </p:txBody>
        </p:sp>
        <p:sp>
          <p:nvSpPr>
            <p:cNvPr id="51" name="Up Arrow 50">
              <a:extLst>
                <a:ext uri="{FF2B5EF4-FFF2-40B4-BE49-F238E27FC236}">
                  <a16:creationId xmlns:a16="http://schemas.microsoft.com/office/drawing/2014/main" id="{FD5C15E4-19A8-2F4C-B3CD-050D3144BCD5}"/>
                </a:ext>
              </a:extLst>
            </p:cNvPr>
            <p:cNvSpPr/>
            <p:nvPr/>
          </p:nvSpPr>
          <p:spPr>
            <a:xfrm rot="10800000">
              <a:off x="4467213" y="2829925"/>
              <a:ext cx="211748" cy="273034"/>
            </a:xfrm>
            <a:prstGeom prst="up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240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DE5DF30-D869-2E4D-8439-E7137470EC95}"/>
                </a:ext>
              </a:extLst>
            </p:cNvPr>
            <p:cNvSpPr/>
            <p:nvPr/>
          </p:nvSpPr>
          <p:spPr>
            <a:xfrm>
              <a:off x="4778481" y="3179155"/>
              <a:ext cx="1336130" cy="47410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Web server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AA72EFA-FF2C-0C49-A514-1356AEE22278}"/>
                </a:ext>
              </a:extLst>
            </p:cNvPr>
            <p:cNvSpPr/>
            <p:nvPr/>
          </p:nvSpPr>
          <p:spPr>
            <a:xfrm>
              <a:off x="4778481" y="2239406"/>
              <a:ext cx="1336130" cy="474107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DNS server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1E6B369-1831-2B43-9550-18968B52BBD9}"/>
                </a:ext>
              </a:extLst>
            </p:cNvPr>
            <p:cNvSpPr/>
            <p:nvPr/>
          </p:nvSpPr>
          <p:spPr>
            <a:xfrm>
              <a:off x="3872200" y="5503128"/>
              <a:ext cx="2111127" cy="25187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Spam-advertised page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F9C4FF4-3C42-DE40-850C-9F67E62196D4}"/>
              </a:ext>
            </a:extLst>
          </p:cNvPr>
          <p:cNvGrpSpPr>
            <a:grpSpLocks/>
          </p:cNvGrpSpPr>
          <p:nvPr/>
        </p:nvGrpSpPr>
        <p:grpSpPr bwMode="auto">
          <a:xfrm>
            <a:off x="7941733" y="2734733"/>
            <a:ext cx="2692400" cy="3236384"/>
            <a:chOff x="6417925" y="2810905"/>
            <a:chExt cx="2692449" cy="3237767"/>
          </a:xfrm>
        </p:grpSpPr>
        <p:pic>
          <p:nvPicPr>
            <p:cNvPr id="32786" name="Picture 28" descr="icann_logo.png">
              <a:extLst>
                <a:ext uri="{FF2B5EF4-FFF2-40B4-BE49-F238E27FC236}">
                  <a16:creationId xmlns:a16="http://schemas.microsoft.com/office/drawing/2014/main" id="{68EC5920-A2AF-BC47-8A68-449499940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845" y="5296832"/>
              <a:ext cx="751840" cy="751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87" name="Picture 30" descr="registrar_icon.png">
              <a:extLst>
                <a:ext uri="{FF2B5EF4-FFF2-40B4-BE49-F238E27FC236}">
                  <a16:creationId xmlns:a16="http://schemas.microsoft.com/office/drawing/2014/main" id="{94A2CCB0-B6CF-314D-A8D3-9100BDCBC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8861" y="3576840"/>
              <a:ext cx="749808" cy="749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390F366-416E-7543-9FCC-49027FBC40DF}"/>
                </a:ext>
              </a:extLst>
            </p:cNvPr>
            <p:cNvSpPr/>
            <p:nvPr/>
          </p:nvSpPr>
          <p:spPr>
            <a:xfrm>
              <a:off x="6417925" y="2810905"/>
              <a:ext cx="2010870" cy="364222"/>
            </a:xfrm>
            <a:prstGeom prst="rect">
              <a:avLst/>
            </a:prstGeom>
            <a:noFill/>
            <a:ln w="254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Register .com domains</a:t>
              </a:r>
            </a:p>
          </p:txBody>
        </p:sp>
        <p:sp>
          <p:nvSpPr>
            <p:cNvPr id="44" name="Up Arrow 43">
              <a:extLst>
                <a:ext uri="{FF2B5EF4-FFF2-40B4-BE49-F238E27FC236}">
                  <a16:creationId xmlns:a16="http://schemas.microsoft.com/office/drawing/2014/main" id="{44ABD7C5-96C6-9A49-8D31-3A6F8AF7BE36}"/>
                </a:ext>
              </a:extLst>
            </p:cNvPr>
            <p:cNvSpPr/>
            <p:nvPr/>
          </p:nvSpPr>
          <p:spPr>
            <a:xfrm flipV="1">
              <a:off x="7317525" y="4979298"/>
              <a:ext cx="211671" cy="273167"/>
            </a:xfrm>
            <a:prstGeom prst="up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2400"/>
            </a:p>
          </p:txBody>
        </p:sp>
        <p:sp>
          <p:nvSpPr>
            <p:cNvPr id="46" name="Up Arrow 45">
              <a:extLst>
                <a:ext uri="{FF2B5EF4-FFF2-40B4-BE49-F238E27FC236}">
                  <a16:creationId xmlns:a16="http://schemas.microsoft.com/office/drawing/2014/main" id="{E5F4477F-C619-204C-B281-FD0B1C63D23B}"/>
                </a:ext>
              </a:extLst>
            </p:cNvPr>
            <p:cNvSpPr/>
            <p:nvPr/>
          </p:nvSpPr>
          <p:spPr>
            <a:xfrm flipV="1">
              <a:off x="7317525" y="4354615"/>
              <a:ext cx="211671" cy="273166"/>
            </a:xfrm>
            <a:prstGeom prst="up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2400"/>
            </a:p>
          </p:txBody>
        </p:sp>
        <p:sp>
          <p:nvSpPr>
            <p:cNvPr id="47" name="Up Arrow 46">
              <a:extLst>
                <a:ext uri="{FF2B5EF4-FFF2-40B4-BE49-F238E27FC236}">
                  <a16:creationId xmlns:a16="http://schemas.microsoft.com/office/drawing/2014/main" id="{EF4BC833-38C3-7945-8193-EB616C3699BE}"/>
                </a:ext>
              </a:extLst>
            </p:cNvPr>
            <p:cNvSpPr/>
            <p:nvPr/>
          </p:nvSpPr>
          <p:spPr>
            <a:xfrm flipV="1">
              <a:off x="7317525" y="3295829"/>
              <a:ext cx="211671" cy="273166"/>
            </a:xfrm>
            <a:prstGeom prst="up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24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9C25044-A1F7-4549-81AC-FC2DA854424F}"/>
                </a:ext>
              </a:extLst>
            </p:cNvPr>
            <p:cNvSpPr/>
            <p:nvPr/>
          </p:nvSpPr>
          <p:spPr>
            <a:xfrm>
              <a:off x="7990638" y="3759577"/>
              <a:ext cx="1119736" cy="47433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Registrar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F66E11E-ED7B-3544-B7EC-D7FDEA47FCA0}"/>
                </a:ext>
              </a:extLst>
            </p:cNvPr>
            <p:cNvSpPr/>
            <p:nvPr/>
          </p:nvSpPr>
          <p:spPr>
            <a:xfrm>
              <a:off x="7990638" y="4530373"/>
              <a:ext cx="1119736" cy="47433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Registry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0B0C2FF-399C-8442-B64A-0A7EC0E56977}"/>
                </a:ext>
              </a:extLst>
            </p:cNvPr>
            <p:cNvSpPr/>
            <p:nvPr/>
          </p:nvSpPr>
          <p:spPr>
            <a:xfrm>
              <a:off x="7990638" y="5436693"/>
              <a:ext cx="1119736" cy="47433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ICANN</a:t>
              </a:r>
            </a:p>
          </p:txBody>
        </p:sp>
        <p:pic>
          <p:nvPicPr>
            <p:cNvPr id="32795" name="Picture 41" descr="Verisignlogo.png">
              <a:extLst>
                <a:ext uri="{FF2B5EF4-FFF2-40B4-BE49-F238E27FC236}">
                  <a16:creationId xmlns:a16="http://schemas.microsoft.com/office/drawing/2014/main" id="{BD235770-EF0C-CD4F-8B76-8E65FF7272D7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1236" y="4554851"/>
              <a:ext cx="1437115" cy="466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86B26C9-FFFF-C94E-BCBE-C1E5E25AC1C4}"/>
              </a:ext>
            </a:extLst>
          </p:cNvPr>
          <p:cNvCxnSpPr/>
          <p:nvPr/>
        </p:nvCxnSpPr>
        <p:spPr>
          <a:xfrm flipH="1">
            <a:off x="4038600" y="1877484"/>
            <a:ext cx="4114800" cy="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5CBD6F8-1B71-784C-9E11-E965D362060F}"/>
              </a:ext>
            </a:extLst>
          </p:cNvPr>
          <p:cNvSpPr txBox="1"/>
          <p:nvPr/>
        </p:nvSpPr>
        <p:spPr>
          <a:xfrm>
            <a:off x="5687485" y="1473200"/>
            <a:ext cx="75309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latin typeface="Arial"/>
                <a:ea typeface="宋体" charset="0"/>
                <a:cs typeface="Arial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78762820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A90C24ED-9E3A-7340-8921-CBDC730A9F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76400" y="304800"/>
            <a:ext cx="8991600" cy="114300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Predictive Analytics: Detection Based on Network-Level Behavior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66564FF8-B87A-A54B-99D1-22F2F17A61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0" y="1818218"/>
            <a:ext cx="8229600" cy="4525433"/>
          </a:xfrm>
        </p:spPr>
        <p:txBody>
          <a:bodyPr/>
          <a:lstStyle/>
          <a:p>
            <a:r>
              <a:rPr lang="en-US" altLang="en-US"/>
              <a:t>Filter email based on </a:t>
            </a:r>
            <a:r>
              <a:rPr lang="en-US" altLang="en-US" b="1">
                <a:solidFill>
                  <a:schemeClr val="accent2"/>
                </a:solidFill>
              </a:rPr>
              <a:t>how</a:t>
            </a:r>
            <a:r>
              <a:rPr lang="en-US" altLang="en-US"/>
              <a:t> it is sent, (in addition to simply </a:t>
            </a:r>
            <a:r>
              <a:rPr lang="en-US" altLang="en-US" b="1">
                <a:solidFill>
                  <a:schemeClr val="accent2"/>
                </a:solidFill>
              </a:rPr>
              <a:t>what</a:t>
            </a:r>
            <a:r>
              <a:rPr lang="en-US" altLang="en-US">
                <a:solidFill>
                  <a:schemeClr val="accent2"/>
                </a:solidFill>
              </a:rPr>
              <a:t> </a:t>
            </a:r>
            <a:r>
              <a:rPr lang="en-US" altLang="en-US"/>
              <a:t>is sent and </a:t>
            </a:r>
            <a:r>
              <a:rPr lang="en-US" altLang="en-US" b="1">
                <a:solidFill>
                  <a:schemeClr val="accent2"/>
                </a:solidFill>
              </a:rPr>
              <a:t>who</a:t>
            </a:r>
            <a:r>
              <a:rPr lang="en-US" altLang="en-US">
                <a:solidFill>
                  <a:schemeClr val="accent2"/>
                </a:solidFill>
              </a:rPr>
              <a:t> </a:t>
            </a:r>
            <a:r>
              <a:rPr lang="en-US" altLang="en-US"/>
              <a:t>sent it).</a:t>
            </a:r>
          </a:p>
          <a:p>
            <a:endParaRPr lang="en-US" altLang="en-US" i="1"/>
          </a:p>
          <a:p>
            <a:r>
              <a:rPr lang="en-US" altLang="en-US" b="1">
                <a:solidFill>
                  <a:schemeClr val="accent2"/>
                </a:solidFill>
              </a:rPr>
              <a:t>First Step: Define Behaviors</a:t>
            </a:r>
            <a:br>
              <a:rPr lang="en-US" altLang="en-US" b="1">
                <a:solidFill>
                  <a:schemeClr val="accent2"/>
                </a:solidFill>
              </a:rPr>
            </a:br>
            <a:r>
              <a:rPr lang="en-US" altLang="en-US" b="1">
                <a:solidFill>
                  <a:schemeClr val="accent2"/>
                </a:solidFill>
              </a:rPr>
              <a:t>(</a:t>
            </a:r>
            <a:r>
              <a:rPr lang="en-US" altLang="en-US" sz="2400" b="1">
                <a:solidFill>
                  <a:schemeClr val="accent2"/>
                </a:solidFill>
              </a:rPr>
              <a:t>In other words, What’s different about spammers?)</a:t>
            </a:r>
            <a:endParaRPr lang="en-US" altLang="en-US"/>
          </a:p>
          <a:p>
            <a:pPr marL="914377" lvl="1" indent="-457189">
              <a:buFontTx/>
              <a:buAutoNum type="arabicPeriod"/>
            </a:pPr>
            <a:r>
              <a:rPr lang="en-US" altLang="en-US" b="1"/>
              <a:t>Agility.</a:t>
            </a:r>
            <a:r>
              <a:rPr lang="en-US" altLang="en-US"/>
              <a:t> Spammers need to move to escape detection.</a:t>
            </a:r>
          </a:p>
          <a:p>
            <a:pPr marL="914377" lvl="1" indent="-457189">
              <a:buFontTx/>
              <a:buAutoNum type="arabicPeriod"/>
            </a:pPr>
            <a:r>
              <a:rPr lang="en-US" altLang="en-US" b="1"/>
              <a:t>Exposure.</a:t>
            </a:r>
            <a:r>
              <a:rPr lang="en-US" altLang="en-US"/>
              <a:t> Spammer sending behavior differs from normal user behavior.</a:t>
            </a:r>
          </a:p>
          <a:p>
            <a:pPr marL="914377" lvl="1" indent="-457189">
              <a:buFontTx/>
              <a:buAutoNum type="arabicPeriod"/>
            </a:pPr>
            <a:r>
              <a:rPr lang="en-US" altLang="en-US" b="1"/>
              <a:t>Coordination.</a:t>
            </a:r>
            <a:r>
              <a:rPr lang="en-US" altLang="en-US"/>
              <a:t> Spammers behave like each other.</a:t>
            </a:r>
          </a:p>
          <a:p>
            <a:pPr marL="914377" lvl="1" indent="-457189"/>
            <a:endParaRPr lang="en-US" altLang="en-US"/>
          </a:p>
          <a:p>
            <a:pPr marL="914377" lvl="1" indent="-457189">
              <a:buNone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D2F3F-B9B0-0B46-A5D6-C0533F7F0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32" indent="-285744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71" indent="-228594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6693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7651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49568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82D2A17-0039-4144-9EE4-18237316405F}" type="slidenum">
              <a:rPr lang="en-US" altLang="en-US" sz="1333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en-US" sz="1333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84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7A0DD778-E04A-A94B-856F-1B9AA23CF0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76400" y="74084"/>
            <a:ext cx="8763000" cy="1143000"/>
          </a:xfrm>
        </p:spPr>
        <p:txBody>
          <a:bodyPr/>
          <a:lstStyle/>
          <a:p>
            <a:r>
              <a:rPr lang="en-US" altLang="en-US" sz="3600"/>
              <a:t>Predicting Anomalous Behavior</a:t>
            </a:r>
          </a:p>
        </p:txBody>
      </p:sp>
      <p:sp>
        <p:nvSpPr>
          <p:cNvPr id="172035" name="Rectangle 3">
            <a:extLst>
              <a:ext uri="{FF2B5EF4-FFF2-40B4-BE49-F238E27FC236}">
                <a16:creationId xmlns:a16="http://schemas.microsoft.com/office/drawing/2014/main" id="{E28996B2-6DB0-1245-AC81-7DD78691591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34067" y="1132417"/>
            <a:ext cx="8830733" cy="4114800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b="1">
                <a:solidFill>
                  <a:schemeClr val="accent2"/>
                </a:solidFill>
              </a:rPr>
              <a:t>Agility: </a:t>
            </a:r>
            <a:r>
              <a:rPr lang="en-US" altLang="en-US">
                <a:solidFill>
                  <a:srgbClr val="000000"/>
                </a:solidFill>
              </a:rPr>
              <a:t>Spammers must escape detection</a:t>
            </a:r>
            <a:endParaRPr lang="en-US" altLang="en-US" b="1">
              <a:solidFill>
                <a:srgbClr val="000000"/>
              </a:solidFill>
            </a:endParaRPr>
          </a:p>
          <a:p>
            <a:pPr lvl="1"/>
            <a:r>
              <a:rPr lang="en-US" altLang="en-US" b="1">
                <a:solidFill>
                  <a:schemeClr val="accent2"/>
                </a:solidFill>
              </a:rPr>
              <a:t>Understanding</a:t>
            </a:r>
            <a:r>
              <a:rPr lang="en-US" altLang="en-US" b="1"/>
              <a:t> </a:t>
            </a:r>
            <a:r>
              <a:rPr lang="en-US" altLang="en-US"/>
              <a:t>network-level behavior</a:t>
            </a:r>
          </a:p>
          <a:p>
            <a:pPr lvl="1"/>
            <a:r>
              <a:rPr lang="en-US" altLang="en-US" b="1">
                <a:solidFill>
                  <a:schemeClr val="accent2"/>
                </a:solidFill>
              </a:rPr>
              <a:t>Challenge: </a:t>
            </a:r>
            <a:r>
              <a:rPr lang="en-US" altLang="en-US"/>
              <a:t>Detecting </a:t>
            </a:r>
            <a:r>
              <a:rPr lang="en-US" altLang="en-US" i="1"/>
              <a:t>agility</a:t>
            </a:r>
            <a:r>
              <a:rPr lang="en-US" altLang="en-US"/>
              <a:t> (BGP, DNS)</a:t>
            </a:r>
          </a:p>
          <a:p>
            <a:pPr lvl="1"/>
            <a:endParaRPr lang="en-US" altLang="en-US"/>
          </a:p>
          <a:p>
            <a:r>
              <a:rPr lang="en-US" altLang="en-US" b="1">
                <a:solidFill>
                  <a:schemeClr val="accent2"/>
                </a:solidFill>
              </a:rPr>
              <a:t>Exposure: </a:t>
            </a:r>
            <a:r>
              <a:rPr lang="en-US" altLang="en-US"/>
              <a:t>Spammers behave differently</a:t>
            </a:r>
          </a:p>
          <a:p>
            <a:pPr lvl="1"/>
            <a:r>
              <a:rPr lang="en-US" altLang="en-US" b="1">
                <a:solidFill>
                  <a:schemeClr val="accent2"/>
                </a:solidFill>
              </a:rPr>
              <a:t>Supervised learning</a:t>
            </a:r>
            <a:r>
              <a:rPr lang="en-US" altLang="en-US">
                <a:solidFill>
                  <a:schemeClr val="accent2"/>
                </a:solidFill>
              </a:rPr>
              <a:t> </a:t>
            </a:r>
            <a:r>
              <a:rPr lang="en-US" altLang="en-US"/>
              <a:t>based on features</a:t>
            </a:r>
          </a:p>
          <a:p>
            <a:pPr lvl="1"/>
            <a:r>
              <a:rPr lang="en-US" altLang="en-US" b="1">
                <a:solidFill>
                  <a:schemeClr val="accent2"/>
                </a:solidFill>
              </a:rPr>
              <a:t>Challenge:</a:t>
            </a:r>
            <a:r>
              <a:rPr lang="en-US" altLang="en-US"/>
              <a:t> Which features to use?</a:t>
            </a:r>
          </a:p>
          <a:p>
            <a:endParaRPr lang="en-US" altLang="en-US" b="1">
              <a:solidFill>
                <a:srgbClr val="333399"/>
              </a:solidFill>
            </a:endParaRPr>
          </a:p>
          <a:p>
            <a:r>
              <a:rPr lang="en-US" altLang="en-US" b="1">
                <a:solidFill>
                  <a:srgbClr val="333399"/>
                </a:solidFill>
              </a:rPr>
              <a:t>Coordination</a:t>
            </a:r>
            <a:r>
              <a:rPr lang="en-US" altLang="en-US">
                <a:solidFill>
                  <a:srgbClr val="333399"/>
                </a:solidFill>
              </a:rPr>
              <a:t>: </a:t>
            </a:r>
            <a:r>
              <a:rPr lang="en-US" altLang="en-US">
                <a:solidFill>
                  <a:srgbClr val="000000"/>
                </a:solidFill>
              </a:rPr>
              <a:t>Spammers behave like each other</a:t>
            </a:r>
          </a:p>
          <a:p>
            <a:pPr lvl="1"/>
            <a:r>
              <a:rPr lang="en-US" altLang="en-US" b="1">
                <a:solidFill>
                  <a:srgbClr val="333399"/>
                </a:solidFill>
              </a:rPr>
              <a:t>Clustering</a:t>
            </a:r>
            <a:r>
              <a:rPr lang="en-US" altLang="en-US">
                <a:solidFill>
                  <a:srgbClr val="333399"/>
                </a:solidFill>
              </a:rPr>
              <a:t> </a:t>
            </a:r>
            <a:r>
              <a:rPr lang="en-US" altLang="en-US"/>
              <a:t>based on common behavior</a:t>
            </a:r>
          </a:p>
          <a:p>
            <a:pPr lvl="1"/>
            <a:r>
              <a:rPr lang="en-US" altLang="en-US" b="1">
                <a:solidFill>
                  <a:srgbClr val="333399"/>
                </a:solidFill>
              </a:rPr>
              <a:t>Challenge:</a:t>
            </a:r>
            <a:r>
              <a:rPr lang="en-US" altLang="en-US"/>
              <a:t> What behaviors cluster well?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1E1885C-BE84-B146-B9E2-A42BE9E1A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32" indent="-285744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71" indent="-228594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6693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7651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49568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5EA449C-53B6-754A-BB27-9E0597343EB9}" type="slidenum">
              <a:rPr lang="en-US" altLang="en-US" sz="1333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en-US" sz="1333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990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5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>
            <a:extLst>
              <a:ext uri="{FF2B5EF4-FFF2-40B4-BE49-F238E27FC236}">
                <a16:creationId xmlns:a16="http://schemas.microsoft.com/office/drawing/2014/main" id="{4EE23C30-5E34-2847-9BB6-963AFED1C3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Analysis of Sending Patterns</a:t>
            </a:r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EDDE70D8-6AB1-624D-87EF-2820559AA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32" indent="-285744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71" indent="-228594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6693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7651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49568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56F3CAF-AF2B-C241-A3C2-C7EE21F71E57}" type="slidenum">
              <a:rPr lang="en-US" altLang="en-US" sz="1333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en-US" sz="1333">
              <a:ea typeface="宋体" panose="02010600030101010101" pitchFamily="2" charset="-122"/>
            </a:endParaRPr>
          </a:p>
        </p:txBody>
      </p:sp>
      <p:pic>
        <p:nvPicPr>
          <p:cNvPr id="149511" name="Picture 7">
            <a:extLst>
              <a:ext uri="{FF2B5EF4-FFF2-40B4-BE49-F238E27FC236}">
                <a16:creationId xmlns:a16="http://schemas.microsoft.com/office/drawing/2014/main" id="{E590AC6F-5581-404F-B08A-FF2CFB875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778000"/>
            <a:ext cx="6383867" cy="477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9509" name="Text Box 5">
            <a:extLst>
              <a:ext uri="{FF2B5EF4-FFF2-40B4-BE49-F238E27FC236}">
                <a16:creationId xmlns:a16="http://schemas.microsoft.com/office/drawing/2014/main" id="{95CCFB23-B530-5C4F-9F80-DA084224B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5800" y="2819401"/>
            <a:ext cx="2133600" cy="1938982"/>
          </a:xfrm>
          <a:prstGeom prst="rect">
            <a:avLst/>
          </a:prstGeom>
          <a:solidFill>
            <a:srgbClr val="BBE0E3"/>
          </a:soli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91431" tIns="45715" rIns="91431" bIns="45715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2400" b="1" dirty="0">
                <a:solidFill>
                  <a:srgbClr val="FF0000"/>
                </a:solidFill>
              </a:rPr>
              <a:t>For spammers, k nearest senders are much closer in IP space</a:t>
            </a:r>
          </a:p>
        </p:txBody>
      </p:sp>
      <p:sp>
        <p:nvSpPr>
          <p:cNvPr id="149510" name="Line 6">
            <a:extLst>
              <a:ext uri="{FF2B5EF4-FFF2-40B4-BE49-F238E27FC236}">
                <a16:creationId xmlns:a16="http://schemas.microsoft.com/office/drawing/2014/main" id="{0861672F-B76C-924C-A04E-A87A5AC614F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01000" y="4114800"/>
            <a:ext cx="914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400"/>
          </a:p>
        </p:txBody>
      </p:sp>
      <p:sp>
        <p:nvSpPr>
          <p:cNvPr id="35846" name="TextBox 1">
            <a:extLst>
              <a:ext uri="{FF2B5EF4-FFF2-40B4-BE49-F238E27FC236}">
                <a16:creationId xmlns:a16="http://schemas.microsoft.com/office/drawing/2014/main" id="{FEFF2ED1-3AC3-9146-8739-798B0BB4E2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3800" y="1356785"/>
            <a:ext cx="6275917" cy="92333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en-US" sz="1800"/>
              <a:t>Intuition: Spammers will “cluster” together in IP address space, because many compromised hosts may exist on a single network.</a:t>
            </a:r>
          </a:p>
        </p:txBody>
      </p:sp>
    </p:spTree>
    <p:extLst>
      <p:ext uri="{BB962C8B-B14F-4D97-AF65-F5344CB8AC3E}">
        <p14:creationId xmlns:p14="http://schemas.microsoft.com/office/powerpoint/2010/main" val="351071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0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5C72E768-6AC5-AD4E-BE93-9B0EC227B4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Combining Features: RuleFit</a:t>
            </a:r>
          </a:p>
        </p:txBody>
      </p:sp>
      <p:sp>
        <p:nvSpPr>
          <p:cNvPr id="43011" name="Rectangle 7">
            <a:extLst>
              <a:ext uri="{FF2B5EF4-FFF2-40B4-BE49-F238E27FC236}">
                <a16:creationId xmlns:a16="http://schemas.microsoft.com/office/drawing/2014/main" id="{87642DD9-CEF3-6841-AB55-4BB439181E4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28800" y="1371600"/>
            <a:ext cx="8229600" cy="1676400"/>
          </a:xfrm>
        </p:spPr>
        <p:txBody>
          <a:bodyPr/>
          <a:lstStyle/>
          <a:p>
            <a:r>
              <a:rPr lang="en-US" altLang="en-US"/>
              <a:t>Put features into the RuleFit classifier</a:t>
            </a:r>
          </a:p>
          <a:p>
            <a:r>
              <a:rPr lang="en-US" altLang="en-US"/>
              <a:t>10-fold cross validation on one day of query logs from a large spam filtering appliance provider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A18ABD3-D3E9-B248-9F3B-3EDE8AD63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32" indent="-285744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71" indent="-228594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6693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7651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49568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F407CC6-19F6-8C40-8792-BCB4C83250FA}" type="slidenum">
              <a:rPr lang="en-US" altLang="en-US" sz="1333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en-US" sz="1333">
              <a:ea typeface="宋体" panose="02010600030101010101" pitchFamily="2" charset="-122"/>
            </a:endParaRPr>
          </a:p>
        </p:txBody>
      </p:sp>
      <p:sp>
        <p:nvSpPr>
          <p:cNvPr id="43012" name="Rectangle 9">
            <a:extLst>
              <a:ext uri="{FF2B5EF4-FFF2-40B4-BE49-F238E27FC236}">
                <a16:creationId xmlns:a16="http://schemas.microsoft.com/office/drawing/2014/main" id="{D9049019-8DBE-4C44-8681-B19609DA0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4724400"/>
            <a:ext cx="82296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5" rIns="91431" bIns="45715"/>
          <a:lstStyle>
            <a:lvl1pPr marL="257175" indent="-25717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altLang="en-US" sz="2800"/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800"/>
              <a:t>Using </a:t>
            </a:r>
            <a:r>
              <a:rPr lang="en-US" altLang="en-US" sz="2800" i="1"/>
              <a:t>only network-level features</a:t>
            </a:r>
            <a:endParaRPr lang="en-US" altLang="en-US" sz="2800"/>
          </a:p>
        </p:txBody>
      </p:sp>
      <p:pic>
        <p:nvPicPr>
          <p:cNvPr id="43013" name="Picture 10">
            <a:extLst>
              <a:ext uri="{FF2B5EF4-FFF2-40B4-BE49-F238E27FC236}">
                <a16:creationId xmlns:a16="http://schemas.microsoft.com/office/drawing/2014/main" id="{A6A67E82-5578-494E-94A3-5F68E0876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218" y="3012018"/>
            <a:ext cx="4288367" cy="1875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4" name="Picture 6">
            <a:extLst>
              <a:ext uri="{FF2B5EF4-FFF2-40B4-BE49-F238E27FC236}">
                <a16:creationId xmlns:a16="http://schemas.microsoft.com/office/drawing/2014/main" id="{3E4E008E-EAD8-F944-84B3-3939775EC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985" y="2851151"/>
            <a:ext cx="4516967" cy="2175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6BBBEDD-C7F9-8843-898B-47020843A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9317" y="5981701"/>
            <a:ext cx="8839200" cy="830997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Anirudh Ramachandran, Nick Feamster, and Santosh Vempala, </a:t>
            </a:r>
            <a:r>
              <a:rPr lang="ja-JP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Filtering Spam with Behavioral Blacklisting</a:t>
            </a:r>
            <a:r>
              <a:rPr lang="ja-JP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, </a:t>
            </a:r>
            <a:r>
              <a:rPr lang="en-US" altLang="ja-JP" sz="1200" i="1">
                <a:solidFill>
                  <a:srgbClr val="000000"/>
                </a:solidFill>
                <a:ea typeface="ＭＳ Ｐゴシック" panose="020B0600070205080204" pitchFamily="34" charset="-128"/>
              </a:rPr>
              <a:t>ACM CCS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, 2007</a:t>
            </a:r>
          </a:p>
          <a:p>
            <a:pPr eaLnBrk="1" hangingPunct="1">
              <a:defRPr/>
            </a:pPr>
            <a:br>
              <a:rPr lang="en-US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</a:br>
            <a:r>
              <a:rPr lang="en-US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Shuang Hao, Nick Feamster, Alex Gray and Sven Krasser, </a:t>
            </a:r>
            <a:r>
              <a:rPr lang="ja-JP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SNARE: Spatio-temporal Network-level Automatic Reputation Engine</a:t>
            </a:r>
            <a:r>
              <a:rPr lang="ja-JP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, </a:t>
            </a:r>
            <a:r>
              <a:rPr lang="en-US" altLang="ja-JP" sz="1200" i="1">
                <a:solidFill>
                  <a:srgbClr val="000000"/>
                </a:solidFill>
                <a:ea typeface="ＭＳ Ｐゴシック" panose="020B0600070205080204" pitchFamily="34" charset="-128"/>
              </a:rPr>
              <a:t>USENIX Security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, August 2009</a:t>
            </a:r>
            <a:endParaRPr lang="en-US" altLang="en-US" sz="120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43016" name="Picture 9">
            <a:extLst>
              <a:ext uri="{FF2B5EF4-FFF2-40B4-BE49-F238E27FC236}">
                <a16:creationId xmlns:a16="http://schemas.microsoft.com/office/drawing/2014/main" id="{8C1DB465-82D1-4345-AB58-64AB07833B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995085"/>
            <a:ext cx="1162051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74042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>
            <a:extLst>
              <a:ext uri="{FF2B5EF4-FFF2-40B4-BE49-F238E27FC236}">
                <a16:creationId xmlns:a16="http://schemas.microsoft.com/office/drawing/2014/main" id="{245256B8-B690-B346-92A3-CB691FF244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Going Back Earlier in Time:</a:t>
            </a:r>
            <a:br>
              <a:rPr lang="en-US" altLang="en-US" sz="3200"/>
            </a:br>
            <a:r>
              <a:rPr lang="en-US" altLang="en-US" sz="3200"/>
              <a:t>Attackers Use the Domain Name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C7076-83C6-9644-A1E0-48A6B163B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771651"/>
            <a:ext cx="8229600" cy="2815167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dirty="0"/>
              <a:t>Attackers use URLs to propagate scams and malware</a:t>
            </a:r>
          </a:p>
          <a:p>
            <a:pPr lvl="1">
              <a:defRPr/>
            </a:pPr>
            <a:r>
              <a:rPr lang="en-US" b="1" dirty="0">
                <a:solidFill>
                  <a:srgbClr val="2D2D8A"/>
                </a:solidFill>
              </a:rPr>
              <a:t>Idea:</a:t>
            </a:r>
            <a:r>
              <a:rPr lang="en-US" dirty="0"/>
              <a:t> Use properties of the registered domains to identify spam, scams, etc.</a:t>
            </a:r>
          </a:p>
          <a:p>
            <a:pPr lvl="1">
              <a:defRPr/>
            </a:pPr>
            <a:r>
              <a:rPr lang="en-US" dirty="0"/>
              <a:t>Problem: How to identify the reputation of a domain?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Previous work relies on observing record changes, which may take time to observe.</a:t>
            </a:r>
          </a:p>
          <a:p>
            <a:pPr>
              <a:defRPr/>
            </a:pPr>
            <a:r>
              <a:rPr lang="en-US" b="1" dirty="0">
                <a:solidFill>
                  <a:schemeClr val="accent6"/>
                </a:solidFill>
              </a:rPr>
              <a:t>Alternative: </a:t>
            </a:r>
            <a:r>
              <a:rPr lang="en-US" dirty="0"/>
              <a:t>Look for query patterns within short time of registration.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8B8EF-7F79-B043-BF2F-ACD25BEA7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32" indent="-285744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71" indent="-228594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6693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7651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49568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7CA4AB2-AA84-1244-98C8-0AC56D11DDE1}" type="slidenum">
              <a:rPr lang="en-US" altLang="en-US" sz="1333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en-US" sz="1333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54208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>
            <a:extLst>
              <a:ext uri="{FF2B5EF4-FFF2-40B4-BE49-F238E27FC236}">
                <a16:creationId xmlns:a16="http://schemas.microsoft.com/office/drawing/2014/main" id="{5E667059-CD41-A746-8425-A5D9A86D6C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Predictive Analytics and DNS</a:t>
            </a:r>
          </a:p>
        </p:txBody>
      </p:sp>
      <p:sp>
        <p:nvSpPr>
          <p:cNvPr id="46082" name="Content Placeholder 2">
            <a:extLst>
              <a:ext uri="{FF2B5EF4-FFF2-40B4-BE49-F238E27FC236}">
                <a16:creationId xmlns:a16="http://schemas.microsoft.com/office/drawing/2014/main" id="{8CDDBE8C-2355-9442-89D3-0F6FE20C2E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Domain registration and resource record establishment </a:t>
            </a:r>
            <a:r>
              <a:rPr lang="en-US" altLang="en-US" b="1">
                <a:solidFill>
                  <a:srgbClr val="333399"/>
                </a:solidFill>
              </a:rPr>
              <a:t>occur before attacks take place</a:t>
            </a:r>
          </a:p>
          <a:p>
            <a:r>
              <a:rPr lang="en-US" altLang="en-US"/>
              <a:t>DNS infrastructure for scam domains is located in </a:t>
            </a:r>
            <a:r>
              <a:rPr lang="en-US" altLang="en-US" b="1">
                <a:solidFill>
                  <a:srgbClr val="333399"/>
                </a:solidFill>
              </a:rPr>
              <a:t>different address space regions and autonomous systems</a:t>
            </a:r>
            <a:r>
              <a:rPr lang="en-US" altLang="en-US"/>
              <a:t> than the infrastructure for legitimate domains.</a:t>
            </a:r>
          </a:p>
          <a:p>
            <a:r>
              <a:rPr lang="en-US" altLang="en-US" b="1">
                <a:solidFill>
                  <a:srgbClr val="333399"/>
                </a:solidFill>
              </a:rPr>
              <a:t>Early lookup patterns </a:t>
            </a:r>
            <a:r>
              <a:rPr lang="en-US" altLang="en-US"/>
              <a:t>for a newly registered malicious domain differ significantly from the patterns for a legitimate domain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46480-135A-E84E-953B-7AEFFEF5F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32" indent="-285744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71" indent="-228594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6693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7651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49568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1DEA591-2EA2-E143-8436-5FADB7628F88}" type="slidenum">
              <a:rPr lang="en-US" altLang="en-US" sz="1333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en-US" sz="1333">
              <a:ea typeface="宋体" panose="02010600030101010101" pitchFamily="2" charset="-122"/>
            </a:endParaRPr>
          </a:p>
        </p:txBody>
      </p:sp>
      <p:sp>
        <p:nvSpPr>
          <p:cNvPr id="59396" name="TextBox 4">
            <a:extLst>
              <a:ext uri="{FF2B5EF4-FFF2-40B4-BE49-F238E27FC236}">
                <a16:creationId xmlns:a16="http://schemas.microsoft.com/office/drawing/2014/main" id="{2906AF15-A3B5-054A-8EB6-D4C9D95D2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6517" y="6045201"/>
            <a:ext cx="8229600" cy="58476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lIns="91431" tIns="45715" rIns="91431" bIns="4571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en-US" sz="1600"/>
              <a:t>S. Hao, N. Feamster, R. Pandrangi. “Monitoring the Initial DNS Behavior of Malicious Domains”, </a:t>
            </a:r>
            <a:r>
              <a:rPr lang="en-US" altLang="en-US" sz="1600" i="1"/>
              <a:t>ACM SIGCOMM Internet Measurement Conference</a:t>
            </a:r>
            <a:r>
              <a:rPr lang="en-US" altLang="en-US" sz="1600"/>
              <a:t>, November 2011.</a:t>
            </a:r>
          </a:p>
        </p:txBody>
      </p:sp>
    </p:spTree>
    <p:extLst>
      <p:ext uri="{BB962C8B-B14F-4D97-AF65-F5344CB8AC3E}">
        <p14:creationId xmlns:p14="http://schemas.microsoft.com/office/powerpoint/2010/main" val="8459617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>
            <a:extLst>
              <a:ext uri="{FF2B5EF4-FFF2-40B4-BE49-F238E27FC236}">
                <a16:creationId xmlns:a16="http://schemas.microsoft.com/office/drawing/2014/main" id="{A46FB8F6-D6E9-5043-9943-8C135D0408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Prediction: </a:t>
            </a:r>
            <a:br>
              <a:rPr lang="en-US" altLang="en-US"/>
            </a:br>
            <a:r>
              <a:rPr lang="en-US" altLang="en-US"/>
              <a:t>Registration Occurs Before Attack!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96A68-D1EE-B94C-9B8E-B36D688A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32" indent="-285744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71" indent="-228594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6693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7651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49568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33B9B7D-5089-F948-93C1-BEC6EB1A3DF7}" type="slidenum">
              <a:rPr lang="en-US" altLang="en-US" sz="1333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en-US" sz="1333">
              <a:ea typeface="宋体" panose="02010600030101010101" pitchFamily="2" charset="-122"/>
            </a:endParaRPr>
          </a:p>
        </p:txBody>
      </p:sp>
      <p:pic>
        <p:nvPicPr>
          <p:cNvPr id="47107" name="Picture 4">
            <a:extLst>
              <a:ext uri="{FF2B5EF4-FFF2-40B4-BE49-F238E27FC236}">
                <a16:creationId xmlns:a16="http://schemas.microsoft.com/office/drawing/2014/main" id="{38856815-4828-D44F-9B26-E9378DEE7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900" y="1790700"/>
            <a:ext cx="6172200" cy="474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8" name="TextBox 5">
            <a:extLst>
              <a:ext uri="{FF2B5EF4-FFF2-40B4-BE49-F238E27FC236}">
                <a16:creationId xmlns:a16="http://schemas.microsoft.com/office/drawing/2014/main" id="{5C502974-F52D-B94C-8051-BDF0298C6E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2301" y="3536952"/>
            <a:ext cx="4042833" cy="120031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5" rIns="91431" bIns="4571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en-US" sz="1800" b="1">
                <a:solidFill>
                  <a:srgbClr val="FF0000"/>
                </a:solidFill>
              </a:rPr>
              <a:t>More than 55% of the malicious domains appeared in spam campaigns more than one day after they were registered.</a:t>
            </a:r>
          </a:p>
        </p:txBody>
      </p:sp>
    </p:spTree>
    <p:extLst>
      <p:ext uri="{BB962C8B-B14F-4D97-AF65-F5344CB8AC3E}">
        <p14:creationId xmlns:p14="http://schemas.microsoft.com/office/powerpoint/2010/main" val="3658009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B81B-27E0-2846-9593-FCB303F99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214563"/>
            <a:ext cx="8763000" cy="1143000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dirty="0"/>
              <a:t>Computer Networking 101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B094F-5BA1-7048-B0B5-CAF9A84CE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534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83051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4">
            <a:extLst>
              <a:ext uri="{FF2B5EF4-FFF2-40B4-BE49-F238E27FC236}">
                <a16:creationId xmlns:a16="http://schemas.microsoft.com/office/drawing/2014/main" id="{03BCD069-7C5B-4D45-8E54-0405F9504D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DNS Lookups Precede Attacks!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E422B-D9CE-1A40-AD34-96CE9B9FE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32" indent="-285744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71" indent="-228594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6693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7651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49568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0D9DD82-21FF-164C-AC7D-6DA7AC07D0DE}" type="slidenum">
              <a:rPr lang="en-US" altLang="en-US" sz="1333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40</a:t>
            </a:fld>
            <a:endParaRPr lang="en-US" altLang="en-US" sz="1333">
              <a:ea typeface="宋体" panose="02010600030101010101" pitchFamily="2" charset="-122"/>
            </a:endParaRPr>
          </a:p>
        </p:txBody>
      </p:sp>
      <p:pic>
        <p:nvPicPr>
          <p:cNvPr id="48131" name="Picture 6">
            <a:extLst>
              <a:ext uri="{FF2B5EF4-FFF2-40B4-BE49-F238E27FC236}">
                <a16:creationId xmlns:a16="http://schemas.microsoft.com/office/drawing/2014/main" id="{BA4B1946-DEC2-CA44-966B-CBF909619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234" y="1538817"/>
            <a:ext cx="70485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TextBox 7">
            <a:extLst>
              <a:ext uri="{FF2B5EF4-FFF2-40B4-BE49-F238E27FC236}">
                <a16:creationId xmlns:a16="http://schemas.microsoft.com/office/drawing/2014/main" id="{457E8954-4398-3247-92E2-4F1625FEA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1733" y="2499785"/>
            <a:ext cx="3208867" cy="1754316"/>
          </a:xfrm>
          <a:prstGeom prst="rect">
            <a:avLst/>
          </a:prstGeom>
          <a:solidFill>
            <a:srgbClr val="BBE0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5" rIns="91431" bIns="4571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en-US" sz="1800" b="1">
                <a:solidFill>
                  <a:srgbClr val="FF0000"/>
                </a:solidFill>
              </a:rPr>
              <a:t>Queries to the scam domains increased quickly after the domains were registered, and usually reach the peak in the first 3–4 days.</a:t>
            </a:r>
          </a:p>
        </p:txBody>
      </p:sp>
    </p:spTree>
    <p:extLst>
      <p:ext uri="{BB962C8B-B14F-4D97-AF65-F5344CB8AC3E}">
        <p14:creationId xmlns:p14="http://schemas.microsoft.com/office/powerpoint/2010/main" val="36491554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>
            <a:extLst>
              <a:ext uri="{FF2B5EF4-FFF2-40B4-BE49-F238E27FC236}">
                <a16:creationId xmlns:a16="http://schemas.microsoft.com/office/drawing/2014/main" id="{8D17A0BF-CA93-0449-AF9D-5C3E8A219D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Early Lookup Behavior</a:t>
            </a:r>
          </a:p>
        </p:txBody>
      </p:sp>
      <p:sp>
        <p:nvSpPr>
          <p:cNvPr id="49154" name="Content Placeholder 3">
            <a:extLst>
              <a:ext uri="{FF2B5EF4-FFF2-40B4-BE49-F238E27FC236}">
                <a16:creationId xmlns:a16="http://schemas.microsoft.com/office/drawing/2014/main" id="{C265F677-A0A9-2647-AD46-45F3AFA22A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43617" y="1600200"/>
            <a:ext cx="8229600" cy="1949451"/>
          </a:xfrm>
        </p:spPr>
        <p:txBody>
          <a:bodyPr/>
          <a:lstStyle/>
          <a:p>
            <a:r>
              <a:rPr lang="en-US" altLang="en-US"/>
              <a:t>Different malicious domains are looked up by similar group of network blocks, which may indicate that they are part of the same spamming campaign.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9F63A5-94F2-2846-9C2A-1A5D711C6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32" indent="-285744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971" indent="-228594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160" indent="-228594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349" indent="-228594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66693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7651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886103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495688" indent="-228594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1422A48-89DA-0B4E-88BA-335C3C4BA06A}" type="slidenum">
              <a:rPr lang="en-US" altLang="en-US" sz="1333"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41</a:t>
            </a:fld>
            <a:endParaRPr lang="en-US" altLang="en-US" sz="1333">
              <a:ea typeface="宋体" panose="02010600030101010101" pitchFamily="2" charset="-122"/>
            </a:endParaRPr>
          </a:p>
        </p:txBody>
      </p:sp>
      <p:pic>
        <p:nvPicPr>
          <p:cNvPr id="49156" name="Picture 4">
            <a:extLst>
              <a:ext uri="{FF2B5EF4-FFF2-40B4-BE49-F238E27FC236}">
                <a16:creationId xmlns:a16="http://schemas.microsoft.com/office/drawing/2014/main" id="{DF109455-CB29-1841-B47A-F93458A5B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618" y="3723217"/>
            <a:ext cx="5742516" cy="2421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0036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C6304-241F-484A-984B-111B0C9A9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>
            <a:normAutofit/>
          </a:bodyPr>
          <a:lstStyle/>
          <a:p>
            <a:pPr algn="ctr"/>
            <a:endParaRPr lang="en-US" sz="3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F590D2-8BAE-E943-B62F-335E2A4EB5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36" r="1" b="17260"/>
          <a:stretch/>
        </p:blipFill>
        <p:spPr>
          <a:xfrm>
            <a:off x="640079" y="640081"/>
            <a:ext cx="11137465" cy="4936806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C67772-924B-A24C-B6CA-B72B522A9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7AA6054-60FB-8048-98AD-326CDDBBD22D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96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590D4-52F9-C243-AE1A-616121F59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7B91C1-BCEB-294D-A55A-459033EC6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A6054-60FB-8048-98AD-326CDDBBD22D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D01A1-CBC7-244D-A7BE-5C1A9E56E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06" y="0"/>
            <a:ext cx="110827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9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0A5A6-9B6F-8346-AE54-14E4F29B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373B46-EEE3-D14E-B72D-28B39A327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A6054-60FB-8048-98AD-326CDDBBD22D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1AFB4A-6D42-7540-9FF8-FC6FF34C3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59" y="0"/>
            <a:ext cx="117148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941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D186-8911-9F4B-8D5D-343D0DB2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C6CCD6-B825-BC46-BEF8-0B94C44FD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A6054-60FB-8048-98AD-326CDDBBD22D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A11F1E-AE2B-BE4A-81EB-99D967B8F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8029"/>
            <a:ext cx="12192000" cy="522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47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B81B-27E0-2846-9593-FCB303F99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214563"/>
            <a:ext cx="8763000" cy="114300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dirty="0"/>
              <a:t>Applications of Machine Learning </a:t>
            </a:r>
            <a:br>
              <a:rPr lang="en-US" dirty="0"/>
            </a:br>
            <a:r>
              <a:rPr lang="en-US" dirty="0"/>
              <a:t>to Cybersecurity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B094F-5BA1-7048-B0B5-CAF9A84CE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534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872690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1553</Words>
  <Application>Microsoft Macintosh PowerPoint</Application>
  <PresentationFormat>Widescreen</PresentationFormat>
  <Paragraphs>250</Paragraphs>
  <Slides>41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Adobe Garamond Pro</vt:lpstr>
      <vt:lpstr>Arial</vt:lpstr>
      <vt:lpstr>Calibri</vt:lpstr>
      <vt:lpstr>Times New Roman</vt:lpstr>
      <vt:lpstr>Wingdings</vt:lpstr>
      <vt:lpstr>1_Office Theme</vt:lpstr>
      <vt:lpstr>PowerPoint Presentation</vt:lpstr>
      <vt:lpstr>Who Am I?</vt:lpstr>
      <vt:lpstr>Learning Objectives</vt:lpstr>
      <vt:lpstr>Computer Networking 101</vt:lpstr>
      <vt:lpstr>PowerPoint Presentation</vt:lpstr>
      <vt:lpstr>PowerPoint Presentation</vt:lpstr>
      <vt:lpstr>PowerPoint Presentation</vt:lpstr>
      <vt:lpstr>PowerPoint Presentation</vt:lpstr>
      <vt:lpstr>Applications of Machine Learning  to Cybersecurity</vt:lpstr>
      <vt:lpstr>PowerPoint Presentation</vt:lpstr>
      <vt:lpstr>Modeling: Data Representation</vt:lpstr>
      <vt:lpstr>Modeling: Model Selection</vt:lpstr>
      <vt:lpstr>General Traffic Analysis Framework</vt:lpstr>
      <vt:lpstr>Application of Simple Machine Learning Models</vt:lpstr>
      <vt:lpstr>PowerPoint Presentation</vt:lpstr>
      <vt:lpstr>Applications of Machine Learning  to Cybersecurity</vt:lpstr>
      <vt:lpstr>Application-Layer DoS</vt:lpstr>
      <vt:lpstr>Application-Layer DoS Detection</vt:lpstr>
      <vt:lpstr>Exfiltration and Insider Threats</vt:lpstr>
      <vt:lpstr>Forensics</vt:lpstr>
      <vt:lpstr>Forensics: Challenges and Opportunities</vt:lpstr>
      <vt:lpstr>Exfiltration and Insider Threats</vt:lpstr>
      <vt:lpstr>Automating Access Control Lists</vt:lpstr>
      <vt:lpstr>Automating Access Control Lists</vt:lpstr>
      <vt:lpstr>Summary</vt:lpstr>
      <vt:lpstr>PowerPoint Presentation</vt:lpstr>
      <vt:lpstr>Bonus: Predictive Analytics for Cybersecurity</vt:lpstr>
      <vt:lpstr>Many Cybersecurity Problems Involve Large-Scale Predictive Analytics</vt:lpstr>
      <vt:lpstr>Unwanted Traffic: Spam</vt:lpstr>
      <vt:lpstr>Conventional Approach #1:  Content Filters</vt:lpstr>
      <vt:lpstr>Conventional Approach #2:  IP Addresses</vt:lpstr>
      <vt:lpstr>A Lot Happens Before Spam is Sent!</vt:lpstr>
      <vt:lpstr>Predictive Analytics: Detection Based on Network-Level Behavior</vt:lpstr>
      <vt:lpstr>Predicting Anomalous Behavior</vt:lpstr>
      <vt:lpstr>Analysis of Sending Patterns</vt:lpstr>
      <vt:lpstr>Combining Features: RuleFit</vt:lpstr>
      <vt:lpstr>Going Back Earlier in Time: Attackers Use the Domain Name System</vt:lpstr>
      <vt:lpstr>Predictive Analytics and DNS</vt:lpstr>
      <vt:lpstr>Prediction:  Registration Occurs Before Attack!</vt:lpstr>
      <vt:lpstr>DNS Lookups Precede Attacks!</vt:lpstr>
      <vt:lpstr>Early Lookup Behavior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Feamster</dc:creator>
  <cp:lastModifiedBy>Nick Feamster</cp:lastModifiedBy>
  <cp:revision>8</cp:revision>
  <dcterms:created xsi:type="dcterms:W3CDTF">2020-10-05T15:25:46Z</dcterms:created>
  <dcterms:modified xsi:type="dcterms:W3CDTF">2020-10-05T15:35:12Z</dcterms:modified>
</cp:coreProperties>
</file>